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57" r:id="rId6"/>
    <p:sldId id="264" r:id="rId7"/>
    <p:sldId id="258" r:id="rId8"/>
    <p:sldId id="259" r:id="rId9"/>
    <p:sldId id="261" r:id="rId10"/>
    <p:sldId id="260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Lacy" initials="KL" lastIdx="6" clrIdx="0">
    <p:extLst>
      <p:ext uri="{19B8F6BF-5375-455C-9EA6-DF929625EA0E}">
        <p15:presenceInfo xmlns:p15="http://schemas.microsoft.com/office/powerpoint/2012/main" userId="S::kate.lacy@dynamiciservices.com::5d63d8a0-f2fe-426a-8c7a-612d4627f62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94F"/>
    <a:srgbClr val="2975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F889B-CDB3-4617-9626-614791A62789}" v="9" dt="2021-08-25T17:58:52.397"/>
    <p1510:client id="{C6E7A971-47B8-4C53-B6F8-7AC757A65FB9}" v="1" dt="2021-08-25T17:49:59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715AB-3858-D441-BB6D-B9CCE483B5D5}" type="datetimeFigureOut">
              <a:rPr lang="en-US" smtClean="0"/>
              <a:t>11/29/2021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173D1-99CF-5049-A92F-8612532C5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6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0B4DB-D35D-A540-B6A1-1D993CB0F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4C17ED-8E49-C94A-B9F7-7307905C8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D2F9A-769C-BE4D-9F14-61818A52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iagonal Stripe 3">
            <a:extLst>
              <a:ext uri="{FF2B5EF4-FFF2-40B4-BE49-F238E27FC236}">
                <a16:creationId xmlns:a16="http://schemas.microsoft.com/office/drawing/2014/main" id="{788F5E32-A2E4-D047-9541-E2CA0853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0886" y="1"/>
            <a:ext cx="4528457" cy="1600200"/>
          </a:xfrm>
          <a:custGeom>
            <a:avLst/>
            <a:gdLst>
              <a:gd name="connsiteX0" fmla="*/ 0 w 4517571"/>
              <a:gd name="connsiteY0" fmla="*/ 800100 h 1600200"/>
              <a:gd name="connsiteX1" fmla="*/ 2258786 w 4517571"/>
              <a:gd name="connsiteY1" fmla="*/ 0 h 1600200"/>
              <a:gd name="connsiteX2" fmla="*/ 4517571 w 4517571"/>
              <a:gd name="connsiteY2" fmla="*/ 0 h 1600200"/>
              <a:gd name="connsiteX3" fmla="*/ 0 w 4517571"/>
              <a:gd name="connsiteY3" fmla="*/ 1600200 h 1600200"/>
              <a:gd name="connsiteX4" fmla="*/ 0 w 4517571"/>
              <a:gd name="connsiteY4" fmla="*/ 800100 h 1600200"/>
              <a:gd name="connsiteX0" fmla="*/ 0 w 4528457"/>
              <a:gd name="connsiteY0" fmla="*/ 5442 h 1600200"/>
              <a:gd name="connsiteX1" fmla="*/ 2269672 w 4528457"/>
              <a:gd name="connsiteY1" fmla="*/ 0 h 1600200"/>
              <a:gd name="connsiteX2" fmla="*/ 4528457 w 4528457"/>
              <a:gd name="connsiteY2" fmla="*/ 0 h 1600200"/>
              <a:gd name="connsiteX3" fmla="*/ 10886 w 4528457"/>
              <a:gd name="connsiteY3" fmla="*/ 1600200 h 1600200"/>
              <a:gd name="connsiteX4" fmla="*/ 0 w 4528457"/>
              <a:gd name="connsiteY4" fmla="*/ 5442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457" h="1600200">
                <a:moveTo>
                  <a:pt x="0" y="5442"/>
                </a:moveTo>
                <a:lnTo>
                  <a:pt x="2269672" y="0"/>
                </a:lnTo>
                <a:lnTo>
                  <a:pt x="4528457" y="0"/>
                </a:lnTo>
                <a:lnTo>
                  <a:pt x="10886" y="1600200"/>
                </a:lnTo>
                <a:cubicBezTo>
                  <a:pt x="7257" y="1068614"/>
                  <a:pt x="3629" y="537028"/>
                  <a:pt x="0" y="5442"/>
                </a:cubicBezTo>
                <a:close/>
              </a:path>
            </a:pathLst>
          </a:custGeom>
          <a:solidFill>
            <a:srgbClr val="297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arallelogram 4">
            <a:extLst>
              <a:ext uri="{FF2B5EF4-FFF2-40B4-BE49-F238E27FC236}">
                <a16:creationId xmlns:a16="http://schemas.microsoft.com/office/drawing/2014/main" id="{6C7EC6C3-92C8-CF4C-B224-402869526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49184" y="-1"/>
            <a:ext cx="10564586" cy="1774371"/>
          </a:xfrm>
          <a:custGeom>
            <a:avLst/>
            <a:gdLst>
              <a:gd name="connsiteX0" fmla="*/ 0 w 6520543"/>
              <a:gd name="connsiteY0" fmla="*/ 1371600 h 1371600"/>
              <a:gd name="connsiteX1" fmla="*/ 342900 w 6520543"/>
              <a:gd name="connsiteY1" fmla="*/ 0 h 1371600"/>
              <a:gd name="connsiteX2" fmla="*/ 6520543 w 6520543"/>
              <a:gd name="connsiteY2" fmla="*/ 0 h 1371600"/>
              <a:gd name="connsiteX3" fmla="*/ 6177643 w 6520543"/>
              <a:gd name="connsiteY3" fmla="*/ 1371600 h 1371600"/>
              <a:gd name="connsiteX4" fmla="*/ 0 w 6520543"/>
              <a:gd name="connsiteY4" fmla="*/ 1371600 h 1371600"/>
              <a:gd name="connsiteX0" fmla="*/ 2552700 w 9073243"/>
              <a:gd name="connsiteY0" fmla="*/ 1774372 h 1774372"/>
              <a:gd name="connsiteX1" fmla="*/ 0 w 9073243"/>
              <a:gd name="connsiteY1" fmla="*/ 0 h 1774372"/>
              <a:gd name="connsiteX2" fmla="*/ 9073243 w 9073243"/>
              <a:gd name="connsiteY2" fmla="*/ 402772 h 1774372"/>
              <a:gd name="connsiteX3" fmla="*/ 8730343 w 9073243"/>
              <a:gd name="connsiteY3" fmla="*/ 1774372 h 1774372"/>
              <a:gd name="connsiteX4" fmla="*/ 2552700 w 9073243"/>
              <a:gd name="connsiteY4" fmla="*/ 1774372 h 1774372"/>
              <a:gd name="connsiteX0" fmla="*/ 2552700 w 9900557"/>
              <a:gd name="connsiteY0" fmla="*/ 1785257 h 1785257"/>
              <a:gd name="connsiteX1" fmla="*/ 0 w 9900557"/>
              <a:gd name="connsiteY1" fmla="*/ 10885 h 1785257"/>
              <a:gd name="connsiteX2" fmla="*/ 9900557 w 9900557"/>
              <a:gd name="connsiteY2" fmla="*/ 0 h 1785257"/>
              <a:gd name="connsiteX3" fmla="*/ 8730343 w 9900557"/>
              <a:gd name="connsiteY3" fmla="*/ 1785257 h 1785257"/>
              <a:gd name="connsiteX4" fmla="*/ 2552700 w 9900557"/>
              <a:gd name="connsiteY4" fmla="*/ 1785257 h 1785257"/>
              <a:gd name="connsiteX0" fmla="*/ 4882243 w 9900557"/>
              <a:gd name="connsiteY0" fmla="*/ 1121229 h 1785257"/>
              <a:gd name="connsiteX1" fmla="*/ 0 w 9900557"/>
              <a:gd name="connsiteY1" fmla="*/ 10885 h 1785257"/>
              <a:gd name="connsiteX2" fmla="*/ 9900557 w 9900557"/>
              <a:gd name="connsiteY2" fmla="*/ 0 h 1785257"/>
              <a:gd name="connsiteX3" fmla="*/ 8730343 w 9900557"/>
              <a:gd name="connsiteY3" fmla="*/ 1785257 h 1785257"/>
              <a:gd name="connsiteX4" fmla="*/ 4882243 w 9900557"/>
              <a:gd name="connsiteY4" fmla="*/ 1121229 h 1785257"/>
              <a:gd name="connsiteX0" fmla="*/ 5905500 w 9900557"/>
              <a:gd name="connsiteY0" fmla="*/ 576943 h 1785257"/>
              <a:gd name="connsiteX1" fmla="*/ 0 w 9900557"/>
              <a:gd name="connsiteY1" fmla="*/ 10885 h 1785257"/>
              <a:gd name="connsiteX2" fmla="*/ 9900557 w 9900557"/>
              <a:gd name="connsiteY2" fmla="*/ 0 h 1785257"/>
              <a:gd name="connsiteX3" fmla="*/ 8730343 w 9900557"/>
              <a:gd name="connsiteY3" fmla="*/ 1785257 h 1785257"/>
              <a:gd name="connsiteX4" fmla="*/ 5905500 w 9900557"/>
              <a:gd name="connsiteY4" fmla="*/ 576943 h 1785257"/>
              <a:gd name="connsiteX0" fmla="*/ 6569529 w 10564586"/>
              <a:gd name="connsiteY0" fmla="*/ 576943 h 1785257"/>
              <a:gd name="connsiteX1" fmla="*/ 0 w 10564586"/>
              <a:gd name="connsiteY1" fmla="*/ 0 h 1785257"/>
              <a:gd name="connsiteX2" fmla="*/ 10564586 w 10564586"/>
              <a:gd name="connsiteY2" fmla="*/ 0 h 1785257"/>
              <a:gd name="connsiteX3" fmla="*/ 9394372 w 10564586"/>
              <a:gd name="connsiteY3" fmla="*/ 1785257 h 1785257"/>
              <a:gd name="connsiteX4" fmla="*/ 6569529 w 10564586"/>
              <a:gd name="connsiteY4" fmla="*/ 576943 h 1785257"/>
              <a:gd name="connsiteX0" fmla="*/ 6569529 w 10564586"/>
              <a:gd name="connsiteY0" fmla="*/ 576943 h 2057400"/>
              <a:gd name="connsiteX1" fmla="*/ 0 w 10564586"/>
              <a:gd name="connsiteY1" fmla="*/ 0 h 2057400"/>
              <a:gd name="connsiteX2" fmla="*/ 10564586 w 10564586"/>
              <a:gd name="connsiteY2" fmla="*/ 0 h 2057400"/>
              <a:gd name="connsiteX3" fmla="*/ 9720944 w 10564586"/>
              <a:gd name="connsiteY3" fmla="*/ 2057400 h 2057400"/>
              <a:gd name="connsiteX4" fmla="*/ 6569529 w 10564586"/>
              <a:gd name="connsiteY4" fmla="*/ 576943 h 2057400"/>
              <a:gd name="connsiteX0" fmla="*/ 6917872 w 10564586"/>
              <a:gd name="connsiteY0" fmla="*/ 544286 h 2057400"/>
              <a:gd name="connsiteX1" fmla="*/ 0 w 10564586"/>
              <a:gd name="connsiteY1" fmla="*/ 0 h 2057400"/>
              <a:gd name="connsiteX2" fmla="*/ 10564586 w 10564586"/>
              <a:gd name="connsiteY2" fmla="*/ 0 h 2057400"/>
              <a:gd name="connsiteX3" fmla="*/ 9720944 w 10564586"/>
              <a:gd name="connsiteY3" fmla="*/ 2057400 h 2057400"/>
              <a:gd name="connsiteX4" fmla="*/ 6917872 w 10564586"/>
              <a:gd name="connsiteY4" fmla="*/ 544286 h 2057400"/>
              <a:gd name="connsiteX0" fmla="*/ 5785758 w 10564586"/>
              <a:gd name="connsiteY0" fmla="*/ 653143 h 2057400"/>
              <a:gd name="connsiteX1" fmla="*/ 0 w 10564586"/>
              <a:gd name="connsiteY1" fmla="*/ 0 h 2057400"/>
              <a:gd name="connsiteX2" fmla="*/ 10564586 w 10564586"/>
              <a:gd name="connsiteY2" fmla="*/ 0 h 2057400"/>
              <a:gd name="connsiteX3" fmla="*/ 9720944 w 10564586"/>
              <a:gd name="connsiteY3" fmla="*/ 2057400 h 2057400"/>
              <a:gd name="connsiteX4" fmla="*/ 5785758 w 10564586"/>
              <a:gd name="connsiteY4" fmla="*/ 653143 h 2057400"/>
              <a:gd name="connsiteX0" fmla="*/ 5785758 w 10564586"/>
              <a:gd name="connsiteY0" fmla="*/ 653143 h 1774371"/>
              <a:gd name="connsiteX1" fmla="*/ 0 w 10564586"/>
              <a:gd name="connsiteY1" fmla="*/ 0 h 1774371"/>
              <a:gd name="connsiteX2" fmla="*/ 10564586 w 10564586"/>
              <a:gd name="connsiteY2" fmla="*/ 0 h 1774371"/>
              <a:gd name="connsiteX3" fmla="*/ 9927773 w 10564586"/>
              <a:gd name="connsiteY3" fmla="*/ 1774371 h 1774371"/>
              <a:gd name="connsiteX4" fmla="*/ 5785758 w 10564586"/>
              <a:gd name="connsiteY4" fmla="*/ 653143 h 1774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4586" h="1774371">
                <a:moveTo>
                  <a:pt x="5785758" y="653143"/>
                </a:moveTo>
                <a:lnTo>
                  <a:pt x="0" y="0"/>
                </a:lnTo>
                <a:lnTo>
                  <a:pt x="10564586" y="0"/>
                </a:lnTo>
                <a:lnTo>
                  <a:pt x="9927773" y="1774371"/>
                </a:lnTo>
                <a:lnTo>
                  <a:pt x="5785758" y="653143"/>
                </a:lnTo>
                <a:close/>
              </a:path>
            </a:pathLst>
          </a:custGeom>
          <a:solidFill>
            <a:srgbClr val="4EB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U.S. Department of Veterans Affairs Logo and Seal">
            <a:extLst>
              <a:ext uri="{FF2B5EF4-FFF2-40B4-BE49-F238E27FC236}">
                <a16:creationId xmlns:a16="http://schemas.microsoft.com/office/drawing/2014/main" id="{D4D4DF61-08C2-1D43-877D-2937247FBB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6311900"/>
            <a:ext cx="2098445" cy="40957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2A3B46-D7C2-034F-A4EF-15FED1282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6146483"/>
            <a:ext cx="10515600" cy="0"/>
          </a:xfrm>
          <a:prstGeom prst="line">
            <a:avLst/>
          </a:prstGeom>
          <a:ln w="38100">
            <a:solidFill>
              <a:srgbClr val="297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HERP Veterans Community Advisory Board Logo">
            <a:extLst>
              <a:ext uri="{FF2B5EF4-FFF2-40B4-BE49-F238E27FC236}">
                <a16:creationId xmlns:a16="http://schemas.microsoft.com/office/drawing/2014/main" id="{44838663-02B3-B246-82BE-EACB906D6A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0270" y="6311899"/>
            <a:ext cx="886074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8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3193F-377E-5B46-9391-CB019BCFF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B1C1C-4EF8-7D44-B71D-048A0BB0A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66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iagonal Stripe 3">
            <a:extLst>
              <a:ext uri="{FF2B5EF4-FFF2-40B4-BE49-F238E27FC236}">
                <a16:creationId xmlns:a16="http://schemas.microsoft.com/office/drawing/2014/main" id="{C01CC4E5-4742-E245-AA74-6DECDB446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9127673" y="1458414"/>
            <a:ext cx="4528457" cy="1600200"/>
          </a:xfrm>
          <a:custGeom>
            <a:avLst/>
            <a:gdLst>
              <a:gd name="connsiteX0" fmla="*/ 0 w 4517571"/>
              <a:gd name="connsiteY0" fmla="*/ 800100 h 1600200"/>
              <a:gd name="connsiteX1" fmla="*/ 2258786 w 4517571"/>
              <a:gd name="connsiteY1" fmla="*/ 0 h 1600200"/>
              <a:gd name="connsiteX2" fmla="*/ 4517571 w 4517571"/>
              <a:gd name="connsiteY2" fmla="*/ 0 h 1600200"/>
              <a:gd name="connsiteX3" fmla="*/ 0 w 4517571"/>
              <a:gd name="connsiteY3" fmla="*/ 1600200 h 1600200"/>
              <a:gd name="connsiteX4" fmla="*/ 0 w 4517571"/>
              <a:gd name="connsiteY4" fmla="*/ 800100 h 1600200"/>
              <a:gd name="connsiteX0" fmla="*/ 0 w 4528457"/>
              <a:gd name="connsiteY0" fmla="*/ 5442 h 1600200"/>
              <a:gd name="connsiteX1" fmla="*/ 2269672 w 4528457"/>
              <a:gd name="connsiteY1" fmla="*/ 0 h 1600200"/>
              <a:gd name="connsiteX2" fmla="*/ 4528457 w 4528457"/>
              <a:gd name="connsiteY2" fmla="*/ 0 h 1600200"/>
              <a:gd name="connsiteX3" fmla="*/ 10886 w 4528457"/>
              <a:gd name="connsiteY3" fmla="*/ 1600200 h 1600200"/>
              <a:gd name="connsiteX4" fmla="*/ 0 w 4528457"/>
              <a:gd name="connsiteY4" fmla="*/ 5442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457" h="1600200">
                <a:moveTo>
                  <a:pt x="0" y="5442"/>
                </a:moveTo>
                <a:lnTo>
                  <a:pt x="2269672" y="0"/>
                </a:lnTo>
                <a:lnTo>
                  <a:pt x="4528457" y="0"/>
                </a:lnTo>
                <a:lnTo>
                  <a:pt x="10886" y="1600200"/>
                </a:lnTo>
                <a:cubicBezTo>
                  <a:pt x="7257" y="1068614"/>
                  <a:pt x="3629" y="537028"/>
                  <a:pt x="0" y="5442"/>
                </a:cubicBezTo>
                <a:close/>
              </a:path>
            </a:pathLst>
          </a:custGeom>
          <a:solidFill>
            <a:srgbClr val="297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iagonal Stripe 7">
            <a:extLst>
              <a:ext uri="{FF2B5EF4-FFF2-40B4-BE49-F238E27FC236}">
                <a16:creationId xmlns:a16="http://schemas.microsoft.com/office/drawing/2014/main" id="{E9EA087E-2041-EE47-8AE8-4BF7E2110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19055">
            <a:off x="7822108" y="-790455"/>
            <a:ext cx="4473212" cy="1912630"/>
          </a:xfrm>
          <a:custGeom>
            <a:avLst/>
            <a:gdLst>
              <a:gd name="connsiteX0" fmla="*/ 0 w 2108200"/>
              <a:gd name="connsiteY0" fmla="*/ 417433 h 834866"/>
              <a:gd name="connsiteX1" fmla="*/ 1054100 w 2108200"/>
              <a:gd name="connsiteY1" fmla="*/ 0 h 834866"/>
              <a:gd name="connsiteX2" fmla="*/ 2108200 w 2108200"/>
              <a:gd name="connsiteY2" fmla="*/ 0 h 834866"/>
              <a:gd name="connsiteX3" fmla="*/ 0 w 2108200"/>
              <a:gd name="connsiteY3" fmla="*/ 834866 h 834866"/>
              <a:gd name="connsiteX4" fmla="*/ 0 w 2108200"/>
              <a:gd name="connsiteY4" fmla="*/ 417433 h 834866"/>
              <a:gd name="connsiteX0" fmla="*/ 0 w 3945970"/>
              <a:gd name="connsiteY0" fmla="*/ 417433 h 834866"/>
              <a:gd name="connsiteX1" fmla="*/ 1054100 w 3945970"/>
              <a:gd name="connsiteY1" fmla="*/ 0 h 834866"/>
              <a:gd name="connsiteX2" fmla="*/ 3945970 w 3945970"/>
              <a:gd name="connsiteY2" fmla="*/ 46963 h 834866"/>
              <a:gd name="connsiteX3" fmla="*/ 0 w 3945970"/>
              <a:gd name="connsiteY3" fmla="*/ 834866 h 834866"/>
              <a:gd name="connsiteX4" fmla="*/ 0 w 3945970"/>
              <a:gd name="connsiteY4" fmla="*/ 417433 h 834866"/>
              <a:gd name="connsiteX0" fmla="*/ 0 w 3945970"/>
              <a:gd name="connsiteY0" fmla="*/ 1378058 h 1795491"/>
              <a:gd name="connsiteX1" fmla="*/ 3515031 w 3945970"/>
              <a:gd name="connsiteY1" fmla="*/ 0 h 1795491"/>
              <a:gd name="connsiteX2" fmla="*/ 3945970 w 3945970"/>
              <a:gd name="connsiteY2" fmla="*/ 1007588 h 1795491"/>
              <a:gd name="connsiteX3" fmla="*/ 0 w 3945970"/>
              <a:gd name="connsiteY3" fmla="*/ 1795491 h 1795491"/>
              <a:gd name="connsiteX4" fmla="*/ 0 w 3945970"/>
              <a:gd name="connsiteY4" fmla="*/ 1378058 h 1795491"/>
              <a:gd name="connsiteX0" fmla="*/ 1005909 w 4951879"/>
              <a:gd name="connsiteY0" fmla="*/ 1378058 h 2289236"/>
              <a:gd name="connsiteX1" fmla="*/ 4520940 w 4951879"/>
              <a:gd name="connsiteY1" fmla="*/ 0 h 2289236"/>
              <a:gd name="connsiteX2" fmla="*/ 4951879 w 4951879"/>
              <a:gd name="connsiteY2" fmla="*/ 1007588 h 2289236"/>
              <a:gd name="connsiteX3" fmla="*/ 0 w 4951879"/>
              <a:gd name="connsiteY3" fmla="*/ 2289236 h 2289236"/>
              <a:gd name="connsiteX4" fmla="*/ 1005909 w 4951879"/>
              <a:gd name="connsiteY4" fmla="*/ 1378058 h 2289236"/>
              <a:gd name="connsiteX0" fmla="*/ 1005909 w 4951879"/>
              <a:gd name="connsiteY0" fmla="*/ 1415743 h 2326921"/>
              <a:gd name="connsiteX1" fmla="*/ 4505727 w 4951879"/>
              <a:gd name="connsiteY1" fmla="*/ 0 h 2326921"/>
              <a:gd name="connsiteX2" fmla="*/ 4951879 w 4951879"/>
              <a:gd name="connsiteY2" fmla="*/ 1045273 h 2326921"/>
              <a:gd name="connsiteX3" fmla="*/ 0 w 4951879"/>
              <a:gd name="connsiteY3" fmla="*/ 2326921 h 2326921"/>
              <a:gd name="connsiteX4" fmla="*/ 1005909 w 4951879"/>
              <a:gd name="connsiteY4" fmla="*/ 1415743 h 2326921"/>
              <a:gd name="connsiteX0" fmla="*/ 1005909 w 4951879"/>
              <a:gd name="connsiteY0" fmla="*/ 1423350 h 2334528"/>
              <a:gd name="connsiteX1" fmla="*/ 4524569 w 4951879"/>
              <a:gd name="connsiteY1" fmla="*/ 0 h 2334528"/>
              <a:gd name="connsiteX2" fmla="*/ 4951879 w 4951879"/>
              <a:gd name="connsiteY2" fmla="*/ 1052880 h 2334528"/>
              <a:gd name="connsiteX3" fmla="*/ 0 w 4951879"/>
              <a:gd name="connsiteY3" fmla="*/ 2334528 h 2334528"/>
              <a:gd name="connsiteX4" fmla="*/ 1005909 w 4951879"/>
              <a:gd name="connsiteY4" fmla="*/ 1423350 h 2334528"/>
              <a:gd name="connsiteX0" fmla="*/ 1005909 w 4997520"/>
              <a:gd name="connsiteY0" fmla="*/ 1423350 h 2334528"/>
              <a:gd name="connsiteX1" fmla="*/ 4524569 w 4997520"/>
              <a:gd name="connsiteY1" fmla="*/ 0 h 2334528"/>
              <a:gd name="connsiteX2" fmla="*/ 4997520 w 4997520"/>
              <a:gd name="connsiteY2" fmla="*/ 1165935 h 2334528"/>
              <a:gd name="connsiteX3" fmla="*/ 0 w 4997520"/>
              <a:gd name="connsiteY3" fmla="*/ 2334528 h 2334528"/>
              <a:gd name="connsiteX4" fmla="*/ 1005909 w 4997520"/>
              <a:gd name="connsiteY4" fmla="*/ 1423350 h 2334528"/>
              <a:gd name="connsiteX0" fmla="*/ 627944 w 4619555"/>
              <a:gd name="connsiteY0" fmla="*/ 1423350 h 1940894"/>
              <a:gd name="connsiteX1" fmla="*/ 4146604 w 4619555"/>
              <a:gd name="connsiteY1" fmla="*/ 0 h 1940894"/>
              <a:gd name="connsiteX2" fmla="*/ 4619555 w 4619555"/>
              <a:gd name="connsiteY2" fmla="*/ 1165935 h 1940894"/>
              <a:gd name="connsiteX3" fmla="*/ 0 w 4619555"/>
              <a:gd name="connsiteY3" fmla="*/ 1940894 h 1940894"/>
              <a:gd name="connsiteX4" fmla="*/ 627944 w 4619555"/>
              <a:gd name="connsiteY4" fmla="*/ 1423350 h 1940894"/>
              <a:gd name="connsiteX0" fmla="*/ 627944 w 4473212"/>
              <a:gd name="connsiteY0" fmla="*/ 1423350 h 1940894"/>
              <a:gd name="connsiteX1" fmla="*/ 4146604 w 4473212"/>
              <a:gd name="connsiteY1" fmla="*/ 0 h 1940894"/>
              <a:gd name="connsiteX2" fmla="*/ 4473212 w 4473212"/>
              <a:gd name="connsiteY2" fmla="*/ 830574 h 1940894"/>
              <a:gd name="connsiteX3" fmla="*/ 0 w 4473212"/>
              <a:gd name="connsiteY3" fmla="*/ 1940894 h 1940894"/>
              <a:gd name="connsiteX4" fmla="*/ 627944 w 4473212"/>
              <a:gd name="connsiteY4" fmla="*/ 1423350 h 1940894"/>
              <a:gd name="connsiteX0" fmla="*/ 1672585 w 4473212"/>
              <a:gd name="connsiteY0" fmla="*/ 1242669 h 1940894"/>
              <a:gd name="connsiteX1" fmla="*/ 4146604 w 4473212"/>
              <a:gd name="connsiteY1" fmla="*/ 0 h 1940894"/>
              <a:gd name="connsiteX2" fmla="*/ 4473212 w 4473212"/>
              <a:gd name="connsiteY2" fmla="*/ 830574 h 1940894"/>
              <a:gd name="connsiteX3" fmla="*/ 0 w 4473212"/>
              <a:gd name="connsiteY3" fmla="*/ 1940894 h 1940894"/>
              <a:gd name="connsiteX4" fmla="*/ 1672585 w 4473212"/>
              <a:gd name="connsiteY4" fmla="*/ 1242669 h 1940894"/>
              <a:gd name="connsiteX0" fmla="*/ 1176363 w 4473212"/>
              <a:gd name="connsiteY0" fmla="*/ 1234819 h 1940894"/>
              <a:gd name="connsiteX1" fmla="*/ 4146604 w 4473212"/>
              <a:gd name="connsiteY1" fmla="*/ 0 h 1940894"/>
              <a:gd name="connsiteX2" fmla="*/ 4473212 w 4473212"/>
              <a:gd name="connsiteY2" fmla="*/ 830574 h 1940894"/>
              <a:gd name="connsiteX3" fmla="*/ 0 w 4473212"/>
              <a:gd name="connsiteY3" fmla="*/ 1940894 h 1940894"/>
              <a:gd name="connsiteX4" fmla="*/ 1176363 w 4473212"/>
              <a:gd name="connsiteY4" fmla="*/ 1234819 h 1940894"/>
              <a:gd name="connsiteX0" fmla="*/ 1176363 w 4473212"/>
              <a:gd name="connsiteY0" fmla="*/ 1008709 h 1714784"/>
              <a:gd name="connsiteX1" fmla="*/ 4237886 w 4473212"/>
              <a:gd name="connsiteY1" fmla="*/ 0 h 1714784"/>
              <a:gd name="connsiteX2" fmla="*/ 4473212 w 4473212"/>
              <a:gd name="connsiteY2" fmla="*/ 604464 h 1714784"/>
              <a:gd name="connsiteX3" fmla="*/ 0 w 4473212"/>
              <a:gd name="connsiteY3" fmla="*/ 1714784 h 1714784"/>
              <a:gd name="connsiteX4" fmla="*/ 1176363 w 4473212"/>
              <a:gd name="connsiteY4" fmla="*/ 1008709 h 1714784"/>
              <a:gd name="connsiteX0" fmla="*/ 1176363 w 4473212"/>
              <a:gd name="connsiteY0" fmla="*/ 1206555 h 1912630"/>
              <a:gd name="connsiteX1" fmla="*/ 4158014 w 4473212"/>
              <a:gd name="connsiteY1" fmla="*/ 0 h 1912630"/>
              <a:gd name="connsiteX2" fmla="*/ 4473212 w 4473212"/>
              <a:gd name="connsiteY2" fmla="*/ 802310 h 1912630"/>
              <a:gd name="connsiteX3" fmla="*/ 0 w 4473212"/>
              <a:gd name="connsiteY3" fmla="*/ 1912630 h 1912630"/>
              <a:gd name="connsiteX4" fmla="*/ 1176363 w 4473212"/>
              <a:gd name="connsiteY4" fmla="*/ 1206555 h 191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3212" h="1912630">
                <a:moveTo>
                  <a:pt x="1176363" y="1206555"/>
                </a:moveTo>
                <a:lnTo>
                  <a:pt x="4158014" y="0"/>
                </a:lnTo>
                <a:lnTo>
                  <a:pt x="4473212" y="802310"/>
                </a:lnTo>
                <a:lnTo>
                  <a:pt x="0" y="1912630"/>
                </a:lnTo>
                <a:lnTo>
                  <a:pt x="1176363" y="1206555"/>
                </a:lnTo>
                <a:close/>
              </a:path>
            </a:pathLst>
          </a:custGeom>
          <a:solidFill>
            <a:srgbClr val="4EB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U.S. Department of Veterans Affairs Logo and Seal">
            <a:extLst>
              <a:ext uri="{FF2B5EF4-FFF2-40B4-BE49-F238E27FC236}">
                <a16:creationId xmlns:a16="http://schemas.microsoft.com/office/drawing/2014/main" id="{F17190F0-5F7C-BF48-B0C2-3BE637525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6311900"/>
            <a:ext cx="2098445" cy="40957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1C02A7-3553-BF44-BC03-6AF155F291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6146483"/>
            <a:ext cx="10515600" cy="0"/>
          </a:xfrm>
          <a:prstGeom prst="line">
            <a:avLst/>
          </a:prstGeom>
          <a:ln w="38100">
            <a:solidFill>
              <a:srgbClr val="297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HERP Veterans Community Advisory Board Logo">
            <a:extLst>
              <a:ext uri="{FF2B5EF4-FFF2-40B4-BE49-F238E27FC236}">
                <a16:creationId xmlns:a16="http://schemas.microsoft.com/office/drawing/2014/main" id="{9E9E2D31-AE1A-9942-A015-AEB750AD85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0270" y="6311899"/>
            <a:ext cx="886074" cy="409575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1DB4DB5-EF19-4C47-9669-4E77E0AE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1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AF53D-E6B9-9449-951A-0D51C69B0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4321"/>
            <a:ext cx="5181600" cy="4392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AB222-6629-0249-9A8F-70243995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B3D875-2564-3442-850A-F231D456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U.S. Department of Veterans Affairs Logo and Seal">
            <a:extLst>
              <a:ext uri="{FF2B5EF4-FFF2-40B4-BE49-F238E27FC236}">
                <a16:creationId xmlns:a16="http://schemas.microsoft.com/office/drawing/2014/main" id="{069EEFC6-EEBB-8C45-AAAC-3F7B5A74C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6311900"/>
            <a:ext cx="2098445" cy="40957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E3178F-9A6B-654B-BC84-69442C91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6146483"/>
            <a:ext cx="10515600" cy="0"/>
          </a:xfrm>
          <a:prstGeom prst="line">
            <a:avLst/>
          </a:prstGeom>
          <a:ln w="38100">
            <a:solidFill>
              <a:srgbClr val="297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HERP Veterans Community Advisory Board Logo">
            <a:extLst>
              <a:ext uri="{FF2B5EF4-FFF2-40B4-BE49-F238E27FC236}">
                <a16:creationId xmlns:a16="http://schemas.microsoft.com/office/drawing/2014/main" id="{D2F35018-50CC-994F-B644-2BAA04A607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0270" y="6311899"/>
            <a:ext cx="886074" cy="40957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88CC58-79FB-3541-8656-7FC2F8EC59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1544638"/>
            <a:ext cx="5257800" cy="439261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68638FA2-0EF2-D646-A39D-B9D0FC970B51}"/>
              </a:ext>
            </a:extLst>
          </p:cNvPr>
          <p:cNvSpPr/>
          <p:nvPr userDrawn="1"/>
        </p:nvSpPr>
        <p:spPr>
          <a:xfrm>
            <a:off x="0" y="0"/>
            <a:ext cx="6126480" cy="579120"/>
          </a:xfrm>
          <a:custGeom>
            <a:avLst/>
            <a:gdLst>
              <a:gd name="connsiteX0" fmla="*/ 0 w 3027680"/>
              <a:gd name="connsiteY0" fmla="*/ 670560 h 670560"/>
              <a:gd name="connsiteX1" fmla="*/ 0 w 3027680"/>
              <a:gd name="connsiteY1" fmla="*/ 0 h 670560"/>
              <a:gd name="connsiteX2" fmla="*/ 3027680 w 3027680"/>
              <a:gd name="connsiteY2" fmla="*/ 670560 h 670560"/>
              <a:gd name="connsiteX3" fmla="*/ 0 w 3027680"/>
              <a:gd name="connsiteY3" fmla="*/ 670560 h 670560"/>
              <a:gd name="connsiteX0" fmla="*/ 6126480 w 6126480"/>
              <a:gd name="connsiteY0" fmla="*/ 0 h 670560"/>
              <a:gd name="connsiteX1" fmla="*/ 0 w 6126480"/>
              <a:gd name="connsiteY1" fmla="*/ 0 h 670560"/>
              <a:gd name="connsiteX2" fmla="*/ 3027680 w 6126480"/>
              <a:gd name="connsiteY2" fmla="*/ 670560 h 670560"/>
              <a:gd name="connsiteX3" fmla="*/ 6126480 w 6126480"/>
              <a:gd name="connsiteY3" fmla="*/ 0 h 670560"/>
              <a:gd name="connsiteX0" fmla="*/ 6126480 w 6126480"/>
              <a:gd name="connsiteY0" fmla="*/ 0 h 579120"/>
              <a:gd name="connsiteX1" fmla="*/ 0 w 6126480"/>
              <a:gd name="connsiteY1" fmla="*/ 0 h 579120"/>
              <a:gd name="connsiteX2" fmla="*/ 304800 w 6126480"/>
              <a:gd name="connsiteY2" fmla="*/ 579120 h 579120"/>
              <a:gd name="connsiteX3" fmla="*/ 6126480 w 6126480"/>
              <a:gd name="connsiteY3" fmla="*/ 0 h 57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6480" h="579120">
                <a:moveTo>
                  <a:pt x="6126480" y="0"/>
                </a:moveTo>
                <a:lnTo>
                  <a:pt x="0" y="0"/>
                </a:lnTo>
                <a:lnTo>
                  <a:pt x="304800" y="579120"/>
                </a:lnTo>
                <a:lnTo>
                  <a:pt x="6126480" y="0"/>
                </a:lnTo>
                <a:close/>
              </a:path>
            </a:pathLst>
          </a:custGeom>
          <a:solidFill>
            <a:srgbClr val="297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45CA9C54-CAA4-D844-B3EF-9DE7915814C7}"/>
              </a:ext>
            </a:extLst>
          </p:cNvPr>
          <p:cNvSpPr/>
          <p:nvPr userDrawn="1"/>
        </p:nvSpPr>
        <p:spPr>
          <a:xfrm rot="2095292">
            <a:off x="-230580" y="-700438"/>
            <a:ext cx="1609609" cy="2519942"/>
          </a:xfrm>
          <a:custGeom>
            <a:avLst/>
            <a:gdLst>
              <a:gd name="connsiteX0" fmla="*/ 0 w 2179320"/>
              <a:gd name="connsiteY0" fmla="*/ 660400 h 1320800"/>
              <a:gd name="connsiteX1" fmla="*/ 1089660 w 2179320"/>
              <a:gd name="connsiteY1" fmla="*/ 0 h 1320800"/>
              <a:gd name="connsiteX2" fmla="*/ 2179320 w 2179320"/>
              <a:gd name="connsiteY2" fmla="*/ 0 h 1320800"/>
              <a:gd name="connsiteX3" fmla="*/ 0 w 2179320"/>
              <a:gd name="connsiteY3" fmla="*/ 1320800 h 1320800"/>
              <a:gd name="connsiteX4" fmla="*/ 0 w 2179320"/>
              <a:gd name="connsiteY4" fmla="*/ 660400 h 1320800"/>
              <a:gd name="connsiteX0" fmla="*/ 0 w 2692360"/>
              <a:gd name="connsiteY0" fmla="*/ 919459 h 1320800"/>
              <a:gd name="connsiteX1" fmla="*/ 1602700 w 2692360"/>
              <a:gd name="connsiteY1" fmla="*/ 0 h 1320800"/>
              <a:gd name="connsiteX2" fmla="*/ 2692360 w 2692360"/>
              <a:gd name="connsiteY2" fmla="*/ 0 h 1320800"/>
              <a:gd name="connsiteX3" fmla="*/ 513040 w 2692360"/>
              <a:gd name="connsiteY3" fmla="*/ 1320800 h 1320800"/>
              <a:gd name="connsiteX4" fmla="*/ 0 w 2692360"/>
              <a:gd name="connsiteY4" fmla="*/ 919459 h 1320800"/>
              <a:gd name="connsiteX0" fmla="*/ 0 w 2692360"/>
              <a:gd name="connsiteY0" fmla="*/ 1139202 h 1540543"/>
              <a:gd name="connsiteX1" fmla="*/ 1597976 w 2692360"/>
              <a:gd name="connsiteY1" fmla="*/ 0 h 1540543"/>
              <a:gd name="connsiteX2" fmla="*/ 2692360 w 2692360"/>
              <a:gd name="connsiteY2" fmla="*/ 219743 h 1540543"/>
              <a:gd name="connsiteX3" fmla="*/ 513040 w 2692360"/>
              <a:gd name="connsiteY3" fmla="*/ 1540543 h 1540543"/>
              <a:gd name="connsiteX4" fmla="*/ 0 w 2692360"/>
              <a:gd name="connsiteY4" fmla="*/ 1139202 h 1540543"/>
              <a:gd name="connsiteX0" fmla="*/ 0 w 2692360"/>
              <a:gd name="connsiteY0" fmla="*/ 1139202 h 2519942"/>
              <a:gd name="connsiteX1" fmla="*/ 1597976 w 2692360"/>
              <a:gd name="connsiteY1" fmla="*/ 0 h 2519942"/>
              <a:gd name="connsiteX2" fmla="*/ 2692360 w 2692360"/>
              <a:gd name="connsiteY2" fmla="*/ 219743 h 2519942"/>
              <a:gd name="connsiteX3" fmla="*/ 973783 w 2692360"/>
              <a:gd name="connsiteY3" fmla="*/ 2519942 h 2519942"/>
              <a:gd name="connsiteX4" fmla="*/ 0 w 2692360"/>
              <a:gd name="connsiteY4" fmla="*/ 1139202 h 2519942"/>
              <a:gd name="connsiteX0" fmla="*/ 0 w 1597976"/>
              <a:gd name="connsiteY0" fmla="*/ 1139202 h 2519942"/>
              <a:gd name="connsiteX1" fmla="*/ 1597976 w 1597976"/>
              <a:gd name="connsiteY1" fmla="*/ 0 h 2519942"/>
              <a:gd name="connsiteX2" fmla="*/ 803356 w 1597976"/>
              <a:gd name="connsiteY2" fmla="*/ 1241199 h 2519942"/>
              <a:gd name="connsiteX3" fmla="*/ 973783 w 1597976"/>
              <a:gd name="connsiteY3" fmla="*/ 2519942 h 2519942"/>
              <a:gd name="connsiteX4" fmla="*/ 0 w 1597976"/>
              <a:gd name="connsiteY4" fmla="*/ 1139202 h 2519942"/>
              <a:gd name="connsiteX0" fmla="*/ 0 w 1609609"/>
              <a:gd name="connsiteY0" fmla="*/ 1122541 h 2519942"/>
              <a:gd name="connsiteX1" fmla="*/ 1609609 w 1609609"/>
              <a:gd name="connsiteY1" fmla="*/ 0 h 2519942"/>
              <a:gd name="connsiteX2" fmla="*/ 814989 w 1609609"/>
              <a:gd name="connsiteY2" fmla="*/ 1241199 h 2519942"/>
              <a:gd name="connsiteX3" fmla="*/ 985416 w 1609609"/>
              <a:gd name="connsiteY3" fmla="*/ 2519942 h 2519942"/>
              <a:gd name="connsiteX4" fmla="*/ 0 w 1609609"/>
              <a:gd name="connsiteY4" fmla="*/ 1122541 h 251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9609" h="2519942">
                <a:moveTo>
                  <a:pt x="0" y="1122541"/>
                </a:moveTo>
                <a:lnTo>
                  <a:pt x="1609609" y="0"/>
                </a:lnTo>
                <a:lnTo>
                  <a:pt x="814989" y="1241199"/>
                </a:lnTo>
                <a:lnTo>
                  <a:pt x="985416" y="2519942"/>
                </a:lnTo>
                <a:lnTo>
                  <a:pt x="0" y="1122541"/>
                </a:lnTo>
                <a:close/>
              </a:path>
            </a:pathLst>
          </a:custGeom>
          <a:solidFill>
            <a:srgbClr val="4EB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4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AF53D-E6B9-9449-951A-0D51C69B03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44321"/>
            <a:ext cx="7635240" cy="43922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8AB222-6629-0249-9A8F-702439959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B3D875-2564-3442-850A-F231D456B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U.S. Department of Veterans Affairs Logo and Seal">
            <a:extLst>
              <a:ext uri="{FF2B5EF4-FFF2-40B4-BE49-F238E27FC236}">
                <a16:creationId xmlns:a16="http://schemas.microsoft.com/office/drawing/2014/main" id="{069EEFC6-EEBB-8C45-AAAC-3F7B5A74C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6311900"/>
            <a:ext cx="2098445" cy="40957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E3178F-9A6B-654B-BC84-69442C91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6146483"/>
            <a:ext cx="10515600" cy="0"/>
          </a:xfrm>
          <a:prstGeom prst="line">
            <a:avLst/>
          </a:prstGeom>
          <a:ln w="38100">
            <a:solidFill>
              <a:srgbClr val="297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HERP Veterans Community Advisory Board Logo">
            <a:extLst>
              <a:ext uri="{FF2B5EF4-FFF2-40B4-BE49-F238E27FC236}">
                <a16:creationId xmlns:a16="http://schemas.microsoft.com/office/drawing/2014/main" id="{D2F35018-50CC-994F-B644-2BAA04A607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0270" y="6311899"/>
            <a:ext cx="886074" cy="40957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0188CC58-79FB-3541-8656-7FC2F8EC59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27440" y="1544638"/>
            <a:ext cx="2626360" cy="439261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68638FA2-0EF2-D646-A39D-B9D0FC970B51}"/>
              </a:ext>
            </a:extLst>
          </p:cNvPr>
          <p:cNvSpPr/>
          <p:nvPr userDrawn="1"/>
        </p:nvSpPr>
        <p:spPr>
          <a:xfrm rot="5400000">
            <a:off x="8808720" y="2743200"/>
            <a:ext cx="6126480" cy="640080"/>
          </a:xfrm>
          <a:custGeom>
            <a:avLst/>
            <a:gdLst>
              <a:gd name="connsiteX0" fmla="*/ 0 w 3027680"/>
              <a:gd name="connsiteY0" fmla="*/ 670560 h 670560"/>
              <a:gd name="connsiteX1" fmla="*/ 0 w 3027680"/>
              <a:gd name="connsiteY1" fmla="*/ 0 h 670560"/>
              <a:gd name="connsiteX2" fmla="*/ 3027680 w 3027680"/>
              <a:gd name="connsiteY2" fmla="*/ 670560 h 670560"/>
              <a:gd name="connsiteX3" fmla="*/ 0 w 3027680"/>
              <a:gd name="connsiteY3" fmla="*/ 670560 h 670560"/>
              <a:gd name="connsiteX0" fmla="*/ 6126480 w 6126480"/>
              <a:gd name="connsiteY0" fmla="*/ 0 h 670560"/>
              <a:gd name="connsiteX1" fmla="*/ 0 w 6126480"/>
              <a:gd name="connsiteY1" fmla="*/ 0 h 670560"/>
              <a:gd name="connsiteX2" fmla="*/ 3027680 w 6126480"/>
              <a:gd name="connsiteY2" fmla="*/ 670560 h 670560"/>
              <a:gd name="connsiteX3" fmla="*/ 6126480 w 6126480"/>
              <a:gd name="connsiteY3" fmla="*/ 0 h 670560"/>
              <a:gd name="connsiteX0" fmla="*/ 6126480 w 6126480"/>
              <a:gd name="connsiteY0" fmla="*/ 0 h 579120"/>
              <a:gd name="connsiteX1" fmla="*/ 0 w 6126480"/>
              <a:gd name="connsiteY1" fmla="*/ 0 h 579120"/>
              <a:gd name="connsiteX2" fmla="*/ 304800 w 6126480"/>
              <a:gd name="connsiteY2" fmla="*/ 579120 h 579120"/>
              <a:gd name="connsiteX3" fmla="*/ 6126480 w 6126480"/>
              <a:gd name="connsiteY3" fmla="*/ 0 h 579120"/>
              <a:gd name="connsiteX0" fmla="*/ 6126480 w 6126480"/>
              <a:gd name="connsiteY0" fmla="*/ 0 h 579120"/>
              <a:gd name="connsiteX1" fmla="*/ 0 w 6126480"/>
              <a:gd name="connsiteY1" fmla="*/ 0 h 579120"/>
              <a:gd name="connsiteX2" fmla="*/ 10160 w 6126480"/>
              <a:gd name="connsiteY2" fmla="*/ 579120 h 579120"/>
              <a:gd name="connsiteX3" fmla="*/ 6126480 w 6126480"/>
              <a:gd name="connsiteY3" fmla="*/ 0 h 579120"/>
              <a:gd name="connsiteX0" fmla="*/ 6126480 w 6126480"/>
              <a:gd name="connsiteY0" fmla="*/ 0 h 640080"/>
              <a:gd name="connsiteX1" fmla="*/ 0 w 6126480"/>
              <a:gd name="connsiteY1" fmla="*/ 0 h 640080"/>
              <a:gd name="connsiteX2" fmla="*/ 0 w 6126480"/>
              <a:gd name="connsiteY2" fmla="*/ 640080 h 640080"/>
              <a:gd name="connsiteX3" fmla="*/ 6126480 w 6126480"/>
              <a:gd name="connsiteY3" fmla="*/ 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6480" h="640080">
                <a:moveTo>
                  <a:pt x="6126480" y="0"/>
                </a:moveTo>
                <a:lnTo>
                  <a:pt x="0" y="0"/>
                </a:lnTo>
                <a:lnTo>
                  <a:pt x="0" y="640080"/>
                </a:lnTo>
                <a:lnTo>
                  <a:pt x="6126480" y="0"/>
                </a:lnTo>
                <a:close/>
              </a:path>
            </a:pathLst>
          </a:custGeom>
          <a:solidFill>
            <a:srgbClr val="297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45CA9C54-CAA4-D844-B3EF-9DE7915814C7}"/>
              </a:ext>
            </a:extLst>
          </p:cNvPr>
          <p:cNvSpPr/>
          <p:nvPr userDrawn="1"/>
        </p:nvSpPr>
        <p:spPr>
          <a:xfrm rot="2095292">
            <a:off x="22797" y="-1505972"/>
            <a:ext cx="3917173" cy="4131010"/>
          </a:xfrm>
          <a:custGeom>
            <a:avLst/>
            <a:gdLst>
              <a:gd name="connsiteX0" fmla="*/ 0 w 2179320"/>
              <a:gd name="connsiteY0" fmla="*/ 660400 h 1320800"/>
              <a:gd name="connsiteX1" fmla="*/ 1089660 w 2179320"/>
              <a:gd name="connsiteY1" fmla="*/ 0 h 1320800"/>
              <a:gd name="connsiteX2" fmla="*/ 2179320 w 2179320"/>
              <a:gd name="connsiteY2" fmla="*/ 0 h 1320800"/>
              <a:gd name="connsiteX3" fmla="*/ 0 w 2179320"/>
              <a:gd name="connsiteY3" fmla="*/ 1320800 h 1320800"/>
              <a:gd name="connsiteX4" fmla="*/ 0 w 2179320"/>
              <a:gd name="connsiteY4" fmla="*/ 660400 h 1320800"/>
              <a:gd name="connsiteX0" fmla="*/ 0 w 2692360"/>
              <a:gd name="connsiteY0" fmla="*/ 919459 h 1320800"/>
              <a:gd name="connsiteX1" fmla="*/ 1602700 w 2692360"/>
              <a:gd name="connsiteY1" fmla="*/ 0 h 1320800"/>
              <a:gd name="connsiteX2" fmla="*/ 2692360 w 2692360"/>
              <a:gd name="connsiteY2" fmla="*/ 0 h 1320800"/>
              <a:gd name="connsiteX3" fmla="*/ 513040 w 2692360"/>
              <a:gd name="connsiteY3" fmla="*/ 1320800 h 1320800"/>
              <a:gd name="connsiteX4" fmla="*/ 0 w 2692360"/>
              <a:gd name="connsiteY4" fmla="*/ 919459 h 1320800"/>
              <a:gd name="connsiteX0" fmla="*/ 0 w 2692360"/>
              <a:gd name="connsiteY0" fmla="*/ 1139202 h 1540543"/>
              <a:gd name="connsiteX1" fmla="*/ 1597976 w 2692360"/>
              <a:gd name="connsiteY1" fmla="*/ 0 h 1540543"/>
              <a:gd name="connsiteX2" fmla="*/ 2692360 w 2692360"/>
              <a:gd name="connsiteY2" fmla="*/ 219743 h 1540543"/>
              <a:gd name="connsiteX3" fmla="*/ 513040 w 2692360"/>
              <a:gd name="connsiteY3" fmla="*/ 1540543 h 1540543"/>
              <a:gd name="connsiteX4" fmla="*/ 0 w 2692360"/>
              <a:gd name="connsiteY4" fmla="*/ 1139202 h 1540543"/>
              <a:gd name="connsiteX0" fmla="*/ 0 w 2692360"/>
              <a:gd name="connsiteY0" fmla="*/ 1139202 h 2519942"/>
              <a:gd name="connsiteX1" fmla="*/ 1597976 w 2692360"/>
              <a:gd name="connsiteY1" fmla="*/ 0 h 2519942"/>
              <a:gd name="connsiteX2" fmla="*/ 2692360 w 2692360"/>
              <a:gd name="connsiteY2" fmla="*/ 219743 h 2519942"/>
              <a:gd name="connsiteX3" fmla="*/ 973783 w 2692360"/>
              <a:gd name="connsiteY3" fmla="*/ 2519942 h 2519942"/>
              <a:gd name="connsiteX4" fmla="*/ 0 w 2692360"/>
              <a:gd name="connsiteY4" fmla="*/ 1139202 h 2519942"/>
              <a:gd name="connsiteX0" fmla="*/ 0 w 1597976"/>
              <a:gd name="connsiteY0" fmla="*/ 1139202 h 2519942"/>
              <a:gd name="connsiteX1" fmla="*/ 1597976 w 1597976"/>
              <a:gd name="connsiteY1" fmla="*/ 0 h 2519942"/>
              <a:gd name="connsiteX2" fmla="*/ 803356 w 1597976"/>
              <a:gd name="connsiteY2" fmla="*/ 1241199 h 2519942"/>
              <a:gd name="connsiteX3" fmla="*/ 973783 w 1597976"/>
              <a:gd name="connsiteY3" fmla="*/ 2519942 h 2519942"/>
              <a:gd name="connsiteX4" fmla="*/ 0 w 1597976"/>
              <a:gd name="connsiteY4" fmla="*/ 1139202 h 2519942"/>
              <a:gd name="connsiteX0" fmla="*/ 0 w 1609609"/>
              <a:gd name="connsiteY0" fmla="*/ 1122541 h 2519942"/>
              <a:gd name="connsiteX1" fmla="*/ 1609609 w 1609609"/>
              <a:gd name="connsiteY1" fmla="*/ 0 h 2519942"/>
              <a:gd name="connsiteX2" fmla="*/ 814989 w 1609609"/>
              <a:gd name="connsiteY2" fmla="*/ 1241199 h 2519942"/>
              <a:gd name="connsiteX3" fmla="*/ 985416 w 1609609"/>
              <a:gd name="connsiteY3" fmla="*/ 2519942 h 2519942"/>
              <a:gd name="connsiteX4" fmla="*/ 0 w 1609609"/>
              <a:gd name="connsiteY4" fmla="*/ 1122541 h 2519942"/>
              <a:gd name="connsiteX0" fmla="*/ 0 w 3917173"/>
              <a:gd name="connsiteY0" fmla="*/ 2733609 h 4131010"/>
              <a:gd name="connsiteX1" fmla="*/ 3917173 w 3917173"/>
              <a:gd name="connsiteY1" fmla="*/ 0 h 4131010"/>
              <a:gd name="connsiteX2" fmla="*/ 814989 w 3917173"/>
              <a:gd name="connsiteY2" fmla="*/ 2852267 h 4131010"/>
              <a:gd name="connsiteX3" fmla="*/ 985416 w 3917173"/>
              <a:gd name="connsiteY3" fmla="*/ 4131010 h 4131010"/>
              <a:gd name="connsiteX4" fmla="*/ 0 w 3917173"/>
              <a:gd name="connsiteY4" fmla="*/ 2733609 h 4131010"/>
              <a:gd name="connsiteX0" fmla="*/ 0 w 3917173"/>
              <a:gd name="connsiteY0" fmla="*/ 2733609 h 4131010"/>
              <a:gd name="connsiteX1" fmla="*/ 3917173 w 3917173"/>
              <a:gd name="connsiteY1" fmla="*/ 0 h 4131010"/>
              <a:gd name="connsiteX2" fmla="*/ 839651 w 3917173"/>
              <a:gd name="connsiteY2" fmla="*/ 2426139 h 4131010"/>
              <a:gd name="connsiteX3" fmla="*/ 985416 w 3917173"/>
              <a:gd name="connsiteY3" fmla="*/ 4131010 h 4131010"/>
              <a:gd name="connsiteX4" fmla="*/ 0 w 3917173"/>
              <a:gd name="connsiteY4" fmla="*/ 2733609 h 4131010"/>
              <a:gd name="connsiteX0" fmla="*/ 0 w 3917173"/>
              <a:gd name="connsiteY0" fmla="*/ 2733609 h 4131010"/>
              <a:gd name="connsiteX1" fmla="*/ 3917173 w 3917173"/>
              <a:gd name="connsiteY1" fmla="*/ 0 h 4131010"/>
              <a:gd name="connsiteX2" fmla="*/ 756193 w 3917173"/>
              <a:gd name="connsiteY2" fmla="*/ 2608319 h 4131010"/>
              <a:gd name="connsiteX3" fmla="*/ 985416 w 3917173"/>
              <a:gd name="connsiteY3" fmla="*/ 4131010 h 4131010"/>
              <a:gd name="connsiteX4" fmla="*/ 0 w 3917173"/>
              <a:gd name="connsiteY4" fmla="*/ 2733609 h 413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7173" h="4131010">
                <a:moveTo>
                  <a:pt x="0" y="2733609"/>
                </a:moveTo>
                <a:lnTo>
                  <a:pt x="3917173" y="0"/>
                </a:lnTo>
                <a:lnTo>
                  <a:pt x="756193" y="2608319"/>
                </a:lnTo>
                <a:lnTo>
                  <a:pt x="985416" y="4131010"/>
                </a:lnTo>
                <a:lnTo>
                  <a:pt x="0" y="2733609"/>
                </a:lnTo>
                <a:close/>
              </a:path>
            </a:pathLst>
          </a:custGeom>
          <a:solidFill>
            <a:srgbClr val="4EB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98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7AAAD-24BA-0543-AA42-57FD5BBA6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51622"/>
            <a:ext cx="5157787" cy="8721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78877-4AA0-F640-9911-15ECF5AF66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44115"/>
            <a:ext cx="5157787" cy="3492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045C8-DF89-254F-8E88-7AE9A931B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51622"/>
            <a:ext cx="5183188" cy="8721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49AC8D-D4BA-AE49-98C9-885E248E2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44115"/>
            <a:ext cx="5183188" cy="3492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DE9B09-97AA-7F46-AC84-DC331BBA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U.S. Department of Veterans Affairs Logo and Seal">
            <a:extLst>
              <a:ext uri="{FF2B5EF4-FFF2-40B4-BE49-F238E27FC236}">
                <a16:creationId xmlns:a16="http://schemas.microsoft.com/office/drawing/2014/main" id="{138ACD87-C79D-5343-A566-4A5497848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6311900"/>
            <a:ext cx="2098445" cy="40957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2AAFAA-1EF9-954B-BF36-8572D2B3B2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6146483"/>
            <a:ext cx="10515600" cy="0"/>
          </a:xfrm>
          <a:prstGeom prst="line">
            <a:avLst/>
          </a:prstGeom>
          <a:ln w="38100">
            <a:solidFill>
              <a:srgbClr val="297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HERP Veterans Community Advisory Board Logo">
            <a:extLst>
              <a:ext uri="{FF2B5EF4-FFF2-40B4-BE49-F238E27FC236}">
                <a16:creationId xmlns:a16="http://schemas.microsoft.com/office/drawing/2014/main" id="{D339FB64-4697-D74B-864D-67D806FF8B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0270" y="6311899"/>
            <a:ext cx="886074" cy="40957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801A15E-8236-6946-B776-887F01B9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4563C00-60AC-0440-B98D-C2637825DB64}"/>
              </a:ext>
            </a:extLst>
          </p:cNvPr>
          <p:cNvSpPr/>
          <p:nvPr userDrawn="1"/>
        </p:nvSpPr>
        <p:spPr>
          <a:xfrm>
            <a:off x="0" y="4531360"/>
            <a:ext cx="558800" cy="2326640"/>
          </a:xfrm>
          <a:prstGeom prst="rtTriangle">
            <a:avLst/>
          </a:prstGeom>
          <a:solidFill>
            <a:srgbClr val="297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5A34443F-56A3-D849-88CE-5248EE5BBD8A}"/>
              </a:ext>
            </a:extLst>
          </p:cNvPr>
          <p:cNvSpPr/>
          <p:nvPr userDrawn="1"/>
        </p:nvSpPr>
        <p:spPr>
          <a:xfrm>
            <a:off x="-7620" y="2204720"/>
            <a:ext cx="574040" cy="4368800"/>
          </a:xfrm>
          <a:custGeom>
            <a:avLst/>
            <a:gdLst>
              <a:gd name="connsiteX0" fmla="*/ 0 w 1036320"/>
              <a:gd name="connsiteY0" fmla="*/ 904240 h 904240"/>
              <a:gd name="connsiteX1" fmla="*/ 226060 w 1036320"/>
              <a:gd name="connsiteY1" fmla="*/ 0 h 904240"/>
              <a:gd name="connsiteX2" fmla="*/ 1036320 w 1036320"/>
              <a:gd name="connsiteY2" fmla="*/ 0 h 904240"/>
              <a:gd name="connsiteX3" fmla="*/ 810260 w 1036320"/>
              <a:gd name="connsiteY3" fmla="*/ 904240 h 904240"/>
              <a:gd name="connsiteX4" fmla="*/ 0 w 1036320"/>
              <a:gd name="connsiteY4" fmla="*/ 904240 h 904240"/>
              <a:gd name="connsiteX0" fmla="*/ 0 w 810260"/>
              <a:gd name="connsiteY0" fmla="*/ 904240 h 4704080"/>
              <a:gd name="connsiteX1" fmla="*/ 226060 w 810260"/>
              <a:gd name="connsiteY1" fmla="*/ 0 h 4704080"/>
              <a:gd name="connsiteX2" fmla="*/ 10160 w 810260"/>
              <a:gd name="connsiteY2" fmla="*/ 4704080 h 4704080"/>
              <a:gd name="connsiteX3" fmla="*/ 810260 w 810260"/>
              <a:gd name="connsiteY3" fmla="*/ 904240 h 4704080"/>
              <a:gd name="connsiteX4" fmla="*/ 0 w 810260"/>
              <a:gd name="connsiteY4" fmla="*/ 904240 h 4704080"/>
              <a:gd name="connsiteX0" fmla="*/ 7620 w 817880"/>
              <a:gd name="connsiteY0" fmla="*/ 0 h 3799840"/>
              <a:gd name="connsiteX1" fmla="*/ 0 w 817880"/>
              <a:gd name="connsiteY1" fmla="*/ 1727200 h 3799840"/>
              <a:gd name="connsiteX2" fmla="*/ 17780 w 817880"/>
              <a:gd name="connsiteY2" fmla="*/ 3799840 h 3799840"/>
              <a:gd name="connsiteX3" fmla="*/ 817880 w 817880"/>
              <a:gd name="connsiteY3" fmla="*/ 0 h 3799840"/>
              <a:gd name="connsiteX4" fmla="*/ 7620 w 817880"/>
              <a:gd name="connsiteY4" fmla="*/ 0 h 3799840"/>
              <a:gd name="connsiteX0" fmla="*/ 7620 w 574040"/>
              <a:gd name="connsiteY0" fmla="*/ 0 h 3799840"/>
              <a:gd name="connsiteX1" fmla="*/ 0 w 574040"/>
              <a:gd name="connsiteY1" fmla="*/ 1727200 h 3799840"/>
              <a:gd name="connsiteX2" fmla="*/ 17780 w 574040"/>
              <a:gd name="connsiteY2" fmla="*/ 3799840 h 3799840"/>
              <a:gd name="connsiteX3" fmla="*/ 574040 w 574040"/>
              <a:gd name="connsiteY3" fmla="*/ 3108960 h 3799840"/>
              <a:gd name="connsiteX4" fmla="*/ 7620 w 574040"/>
              <a:gd name="connsiteY4" fmla="*/ 0 h 3799840"/>
              <a:gd name="connsiteX0" fmla="*/ 7620 w 574040"/>
              <a:gd name="connsiteY0" fmla="*/ 0 h 4368800"/>
              <a:gd name="connsiteX1" fmla="*/ 0 w 574040"/>
              <a:gd name="connsiteY1" fmla="*/ 1727200 h 4368800"/>
              <a:gd name="connsiteX2" fmla="*/ 7620 w 574040"/>
              <a:gd name="connsiteY2" fmla="*/ 4368800 h 4368800"/>
              <a:gd name="connsiteX3" fmla="*/ 574040 w 574040"/>
              <a:gd name="connsiteY3" fmla="*/ 3108960 h 4368800"/>
              <a:gd name="connsiteX4" fmla="*/ 7620 w 574040"/>
              <a:gd name="connsiteY4" fmla="*/ 0 h 436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040" h="4368800">
                <a:moveTo>
                  <a:pt x="7620" y="0"/>
                </a:moveTo>
                <a:lnTo>
                  <a:pt x="0" y="1727200"/>
                </a:lnTo>
                <a:lnTo>
                  <a:pt x="7620" y="4368800"/>
                </a:lnTo>
                <a:lnTo>
                  <a:pt x="574040" y="3108960"/>
                </a:lnTo>
                <a:lnTo>
                  <a:pt x="7620" y="0"/>
                </a:lnTo>
                <a:close/>
              </a:path>
            </a:pathLst>
          </a:custGeom>
          <a:solidFill>
            <a:srgbClr val="4EB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0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66418-D40F-EE4B-B6C6-9646902CE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16090E-C3DD-7346-96E0-76FCA12C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arallelogram 4">
            <a:extLst>
              <a:ext uri="{FF2B5EF4-FFF2-40B4-BE49-F238E27FC236}">
                <a16:creationId xmlns:a16="http://schemas.microsoft.com/office/drawing/2014/main" id="{3B02850B-4CF4-EF44-A96D-584A3395F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49184" y="-1"/>
            <a:ext cx="10567853" cy="402771"/>
          </a:xfrm>
          <a:custGeom>
            <a:avLst/>
            <a:gdLst>
              <a:gd name="connsiteX0" fmla="*/ 0 w 6520543"/>
              <a:gd name="connsiteY0" fmla="*/ 1371600 h 1371600"/>
              <a:gd name="connsiteX1" fmla="*/ 342900 w 6520543"/>
              <a:gd name="connsiteY1" fmla="*/ 0 h 1371600"/>
              <a:gd name="connsiteX2" fmla="*/ 6520543 w 6520543"/>
              <a:gd name="connsiteY2" fmla="*/ 0 h 1371600"/>
              <a:gd name="connsiteX3" fmla="*/ 6177643 w 6520543"/>
              <a:gd name="connsiteY3" fmla="*/ 1371600 h 1371600"/>
              <a:gd name="connsiteX4" fmla="*/ 0 w 6520543"/>
              <a:gd name="connsiteY4" fmla="*/ 1371600 h 1371600"/>
              <a:gd name="connsiteX0" fmla="*/ 2552700 w 9073243"/>
              <a:gd name="connsiteY0" fmla="*/ 1774372 h 1774372"/>
              <a:gd name="connsiteX1" fmla="*/ 0 w 9073243"/>
              <a:gd name="connsiteY1" fmla="*/ 0 h 1774372"/>
              <a:gd name="connsiteX2" fmla="*/ 9073243 w 9073243"/>
              <a:gd name="connsiteY2" fmla="*/ 402772 h 1774372"/>
              <a:gd name="connsiteX3" fmla="*/ 8730343 w 9073243"/>
              <a:gd name="connsiteY3" fmla="*/ 1774372 h 1774372"/>
              <a:gd name="connsiteX4" fmla="*/ 2552700 w 9073243"/>
              <a:gd name="connsiteY4" fmla="*/ 1774372 h 1774372"/>
              <a:gd name="connsiteX0" fmla="*/ 2552700 w 9900557"/>
              <a:gd name="connsiteY0" fmla="*/ 1785257 h 1785257"/>
              <a:gd name="connsiteX1" fmla="*/ 0 w 9900557"/>
              <a:gd name="connsiteY1" fmla="*/ 10885 h 1785257"/>
              <a:gd name="connsiteX2" fmla="*/ 9900557 w 9900557"/>
              <a:gd name="connsiteY2" fmla="*/ 0 h 1785257"/>
              <a:gd name="connsiteX3" fmla="*/ 8730343 w 9900557"/>
              <a:gd name="connsiteY3" fmla="*/ 1785257 h 1785257"/>
              <a:gd name="connsiteX4" fmla="*/ 2552700 w 9900557"/>
              <a:gd name="connsiteY4" fmla="*/ 1785257 h 1785257"/>
              <a:gd name="connsiteX0" fmla="*/ 4882243 w 9900557"/>
              <a:gd name="connsiteY0" fmla="*/ 1121229 h 1785257"/>
              <a:gd name="connsiteX1" fmla="*/ 0 w 9900557"/>
              <a:gd name="connsiteY1" fmla="*/ 10885 h 1785257"/>
              <a:gd name="connsiteX2" fmla="*/ 9900557 w 9900557"/>
              <a:gd name="connsiteY2" fmla="*/ 0 h 1785257"/>
              <a:gd name="connsiteX3" fmla="*/ 8730343 w 9900557"/>
              <a:gd name="connsiteY3" fmla="*/ 1785257 h 1785257"/>
              <a:gd name="connsiteX4" fmla="*/ 4882243 w 9900557"/>
              <a:gd name="connsiteY4" fmla="*/ 1121229 h 1785257"/>
              <a:gd name="connsiteX0" fmla="*/ 5905500 w 9900557"/>
              <a:gd name="connsiteY0" fmla="*/ 576943 h 1785257"/>
              <a:gd name="connsiteX1" fmla="*/ 0 w 9900557"/>
              <a:gd name="connsiteY1" fmla="*/ 10885 h 1785257"/>
              <a:gd name="connsiteX2" fmla="*/ 9900557 w 9900557"/>
              <a:gd name="connsiteY2" fmla="*/ 0 h 1785257"/>
              <a:gd name="connsiteX3" fmla="*/ 8730343 w 9900557"/>
              <a:gd name="connsiteY3" fmla="*/ 1785257 h 1785257"/>
              <a:gd name="connsiteX4" fmla="*/ 5905500 w 9900557"/>
              <a:gd name="connsiteY4" fmla="*/ 576943 h 1785257"/>
              <a:gd name="connsiteX0" fmla="*/ 6569529 w 10564586"/>
              <a:gd name="connsiteY0" fmla="*/ 576943 h 1785257"/>
              <a:gd name="connsiteX1" fmla="*/ 0 w 10564586"/>
              <a:gd name="connsiteY1" fmla="*/ 0 h 1785257"/>
              <a:gd name="connsiteX2" fmla="*/ 10564586 w 10564586"/>
              <a:gd name="connsiteY2" fmla="*/ 0 h 1785257"/>
              <a:gd name="connsiteX3" fmla="*/ 9394372 w 10564586"/>
              <a:gd name="connsiteY3" fmla="*/ 1785257 h 1785257"/>
              <a:gd name="connsiteX4" fmla="*/ 6569529 w 10564586"/>
              <a:gd name="connsiteY4" fmla="*/ 576943 h 1785257"/>
              <a:gd name="connsiteX0" fmla="*/ 6569529 w 10564586"/>
              <a:gd name="connsiteY0" fmla="*/ 576943 h 2057400"/>
              <a:gd name="connsiteX1" fmla="*/ 0 w 10564586"/>
              <a:gd name="connsiteY1" fmla="*/ 0 h 2057400"/>
              <a:gd name="connsiteX2" fmla="*/ 10564586 w 10564586"/>
              <a:gd name="connsiteY2" fmla="*/ 0 h 2057400"/>
              <a:gd name="connsiteX3" fmla="*/ 9720944 w 10564586"/>
              <a:gd name="connsiteY3" fmla="*/ 2057400 h 2057400"/>
              <a:gd name="connsiteX4" fmla="*/ 6569529 w 10564586"/>
              <a:gd name="connsiteY4" fmla="*/ 576943 h 2057400"/>
              <a:gd name="connsiteX0" fmla="*/ 6917872 w 10564586"/>
              <a:gd name="connsiteY0" fmla="*/ 544286 h 2057400"/>
              <a:gd name="connsiteX1" fmla="*/ 0 w 10564586"/>
              <a:gd name="connsiteY1" fmla="*/ 0 h 2057400"/>
              <a:gd name="connsiteX2" fmla="*/ 10564586 w 10564586"/>
              <a:gd name="connsiteY2" fmla="*/ 0 h 2057400"/>
              <a:gd name="connsiteX3" fmla="*/ 9720944 w 10564586"/>
              <a:gd name="connsiteY3" fmla="*/ 2057400 h 2057400"/>
              <a:gd name="connsiteX4" fmla="*/ 6917872 w 10564586"/>
              <a:gd name="connsiteY4" fmla="*/ 544286 h 2057400"/>
              <a:gd name="connsiteX0" fmla="*/ 5785758 w 10564586"/>
              <a:gd name="connsiteY0" fmla="*/ 653143 h 2057400"/>
              <a:gd name="connsiteX1" fmla="*/ 0 w 10564586"/>
              <a:gd name="connsiteY1" fmla="*/ 0 h 2057400"/>
              <a:gd name="connsiteX2" fmla="*/ 10564586 w 10564586"/>
              <a:gd name="connsiteY2" fmla="*/ 0 h 2057400"/>
              <a:gd name="connsiteX3" fmla="*/ 9720944 w 10564586"/>
              <a:gd name="connsiteY3" fmla="*/ 2057400 h 2057400"/>
              <a:gd name="connsiteX4" fmla="*/ 5785758 w 10564586"/>
              <a:gd name="connsiteY4" fmla="*/ 653143 h 2057400"/>
              <a:gd name="connsiteX0" fmla="*/ 5785758 w 10564586"/>
              <a:gd name="connsiteY0" fmla="*/ 653143 h 1774371"/>
              <a:gd name="connsiteX1" fmla="*/ 0 w 10564586"/>
              <a:gd name="connsiteY1" fmla="*/ 0 h 1774371"/>
              <a:gd name="connsiteX2" fmla="*/ 10564586 w 10564586"/>
              <a:gd name="connsiteY2" fmla="*/ 0 h 1774371"/>
              <a:gd name="connsiteX3" fmla="*/ 9927773 w 10564586"/>
              <a:gd name="connsiteY3" fmla="*/ 1774371 h 1774371"/>
              <a:gd name="connsiteX4" fmla="*/ 5785758 w 10564586"/>
              <a:gd name="connsiteY4" fmla="*/ 653143 h 1774371"/>
              <a:gd name="connsiteX0" fmla="*/ 8711838 w 10564586"/>
              <a:gd name="connsiteY0" fmla="*/ 399143 h 1774371"/>
              <a:gd name="connsiteX1" fmla="*/ 0 w 10564586"/>
              <a:gd name="connsiteY1" fmla="*/ 0 h 1774371"/>
              <a:gd name="connsiteX2" fmla="*/ 10564586 w 10564586"/>
              <a:gd name="connsiteY2" fmla="*/ 0 h 1774371"/>
              <a:gd name="connsiteX3" fmla="*/ 9927773 w 10564586"/>
              <a:gd name="connsiteY3" fmla="*/ 1774371 h 1774371"/>
              <a:gd name="connsiteX4" fmla="*/ 8711838 w 10564586"/>
              <a:gd name="connsiteY4" fmla="*/ 399143 h 1774371"/>
              <a:gd name="connsiteX0" fmla="*/ 8711838 w 10567853"/>
              <a:gd name="connsiteY0" fmla="*/ 399143 h 707571"/>
              <a:gd name="connsiteX1" fmla="*/ 0 w 10567853"/>
              <a:gd name="connsiteY1" fmla="*/ 0 h 707571"/>
              <a:gd name="connsiteX2" fmla="*/ 10564586 w 10567853"/>
              <a:gd name="connsiteY2" fmla="*/ 0 h 707571"/>
              <a:gd name="connsiteX3" fmla="*/ 10567853 w 10567853"/>
              <a:gd name="connsiteY3" fmla="*/ 707571 h 707571"/>
              <a:gd name="connsiteX4" fmla="*/ 8711838 w 10567853"/>
              <a:gd name="connsiteY4" fmla="*/ 399143 h 707571"/>
              <a:gd name="connsiteX0" fmla="*/ 7990478 w 10567853"/>
              <a:gd name="connsiteY0" fmla="*/ 226423 h 707571"/>
              <a:gd name="connsiteX1" fmla="*/ 0 w 10567853"/>
              <a:gd name="connsiteY1" fmla="*/ 0 h 707571"/>
              <a:gd name="connsiteX2" fmla="*/ 10564586 w 10567853"/>
              <a:gd name="connsiteY2" fmla="*/ 0 h 707571"/>
              <a:gd name="connsiteX3" fmla="*/ 10567853 w 10567853"/>
              <a:gd name="connsiteY3" fmla="*/ 707571 h 707571"/>
              <a:gd name="connsiteX4" fmla="*/ 7990478 w 10567853"/>
              <a:gd name="connsiteY4" fmla="*/ 226423 h 707571"/>
              <a:gd name="connsiteX0" fmla="*/ 10567853 w 10567853"/>
              <a:gd name="connsiteY0" fmla="*/ 707571 h 707571"/>
              <a:gd name="connsiteX1" fmla="*/ 0 w 10567853"/>
              <a:gd name="connsiteY1" fmla="*/ 0 h 707571"/>
              <a:gd name="connsiteX2" fmla="*/ 10564586 w 10567853"/>
              <a:gd name="connsiteY2" fmla="*/ 0 h 707571"/>
              <a:gd name="connsiteX3" fmla="*/ 10567853 w 10567853"/>
              <a:gd name="connsiteY3" fmla="*/ 707571 h 707571"/>
              <a:gd name="connsiteX0" fmla="*/ 10547533 w 10564586"/>
              <a:gd name="connsiteY0" fmla="*/ 443411 h 443411"/>
              <a:gd name="connsiteX1" fmla="*/ 0 w 10564586"/>
              <a:gd name="connsiteY1" fmla="*/ 0 h 443411"/>
              <a:gd name="connsiteX2" fmla="*/ 10564586 w 10564586"/>
              <a:gd name="connsiteY2" fmla="*/ 0 h 443411"/>
              <a:gd name="connsiteX3" fmla="*/ 10547533 w 10564586"/>
              <a:gd name="connsiteY3" fmla="*/ 443411 h 443411"/>
              <a:gd name="connsiteX0" fmla="*/ 10567853 w 10567853"/>
              <a:gd name="connsiteY0" fmla="*/ 402771 h 402771"/>
              <a:gd name="connsiteX1" fmla="*/ 0 w 10567853"/>
              <a:gd name="connsiteY1" fmla="*/ 0 h 402771"/>
              <a:gd name="connsiteX2" fmla="*/ 10564586 w 10567853"/>
              <a:gd name="connsiteY2" fmla="*/ 0 h 402771"/>
              <a:gd name="connsiteX3" fmla="*/ 10567853 w 10567853"/>
              <a:gd name="connsiteY3" fmla="*/ 402771 h 40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7853" h="402771">
                <a:moveTo>
                  <a:pt x="10567853" y="402771"/>
                </a:moveTo>
                <a:lnTo>
                  <a:pt x="0" y="0"/>
                </a:lnTo>
                <a:lnTo>
                  <a:pt x="10564586" y="0"/>
                </a:lnTo>
                <a:lnTo>
                  <a:pt x="10567853" y="402771"/>
                </a:lnTo>
                <a:close/>
              </a:path>
            </a:pathLst>
          </a:custGeom>
          <a:solidFill>
            <a:srgbClr val="4EB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iagonal Stripe 3">
            <a:extLst>
              <a:ext uri="{FF2B5EF4-FFF2-40B4-BE49-F238E27FC236}">
                <a16:creationId xmlns:a16="http://schemas.microsoft.com/office/drawing/2014/main" id="{F438E6CD-7DD2-5C42-9ADD-765BCE3A5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1298" y="1"/>
            <a:ext cx="4528869" cy="604520"/>
          </a:xfrm>
          <a:custGeom>
            <a:avLst/>
            <a:gdLst>
              <a:gd name="connsiteX0" fmla="*/ 0 w 4517571"/>
              <a:gd name="connsiteY0" fmla="*/ 800100 h 1600200"/>
              <a:gd name="connsiteX1" fmla="*/ 2258786 w 4517571"/>
              <a:gd name="connsiteY1" fmla="*/ 0 h 1600200"/>
              <a:gd name="connsiteX2" fmla="*/ 4517571 w 4517571"/>
              <a:gd name="connsiteY2" fmla="*/ 0 h 1600200"/>
              <a:gd name="connsiteX3" fmla="*/ 0 w 4517571"/>
              <a:gd name="connsiteY3" fmla="*/ 1600200 h 1600200"/>
              <a:gd name="connsiteX4" fmla="*/ 0 w 4517571"/>
              <a:gd name="connsiteY4" fmla="*/ 800100 h 1600200"/>
              <a:gd name="connsiteX0" fmla="*/ 0 w 4528457"/>
              <a:gd name="connsiteY0" fmla="*/ 5442 h 1600200"/>
              <a:gd name="connsiteX1" fmla="*/ 2269672 w 4528457"/>
              <a:gd name="connsiteY1" fmla="*/ 0 h 1600200"/>
              <a:gd name="connsiteX2" fmla="*/ 4528457 w 4528457"/>
              <a:gd name="connsiteY2" fmla="*/ 0 h 1600200"/>
              <a:gd name="connsiteX3" fmla="*/ 10886 w 4528457"/>
              <a:gd name="connsiteY3" fmla="*/ 1600200 h 1600200"/>
              <a:gd name="connsiteX4" fmla="*/ 0 w 4528457"/>
              <a:gd name="connsiteY4" fmla="*/ 5442 h 1600200"/>
              <a:gd name="connsiteX0" fmla="*/ 412 w 4528869"/>
              <a:gd name="connsiteY0" fmla="*/ 5442 h 604520"/>
              <a:gd name="connsiteX1" fmla="*/ 2270084 w 4528869"/>
              <a:gd name="connsiteY1" fmla="*/ 0 h 604520"/>
              <a:gd name="connsiteX2" fmla="*/ 4528869 w 4528869"/>
              <a:gd name="connsiteY2" fmla="*/ 0 h 604520"/>
              <a:gd name="connsiteX3" fmla="*/ 1138 w 4528869"/>
              <a:gd name="connsiteY3" fmla="*/ 604520 h 604520"/>
              <a:gd name="connsiteX4" fmla="*/ 412 w 4528869"/>
              <a:gd name="connsiteY4" fmla="*/ 5442 h 60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869" h="604520">
                <a:moveTo>
                  <a:pt x="412" y="5442"/>
                </a:moveTo>
                <a:lnTo>
                  <a:pt x="2270084" y="0"/>
                </a:lnTo>
                <a:lnTo>
                  <a:pt x="4528869" y="0"/>
                </a:lnTo>
                <a:lnTo>
                  <a:pt x="1138" y="604520"/>
                </a:lnTo>
                <a:cubicBezTo>
                  <a:pt x="-2491" y="72934"/>
                  <a:pt x="4041" y="537028"/>
                  <a:pt x="412" y="5442"/>
                </a:cubicBezTo>
                <a:close/>
              </a:path>
            </a:pathLst>
          </a:custGeom>
          <a:solidFill>
            <a:srgbClr val="297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U.S. Department of Veterans Affairs Logo and Seal">
            <a:extLst>
              <a:ext uri="{FF2B5EF4-FFF2-40B4-BE49-F238E27FC236}">
                <a16:creationId xmlns:a16="http://schemas.microsoft.com/office/drawing/2014/main" id="{00C45BCE-EF0C-264E-9622-42849996A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6311900"/>
            <a:ext cx="2098445" cy="40957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A34AA5F-2C68-9A4A-81D4-077E0064B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6146483"/>
            <a:ext cx="10515600" cy="0"/>
          </a:xfrm>
          <a:prstGeom prst="line">
            <a:avLst/>
          </a:prstGeom>
          <a:ln w="38100">
            <a:solidFill>
              <a:srgbClr val="297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HERP Veterans Community Advisory Board Logo">
            <a:extLst>
              <a:ext uri="{FF2B5EF4-FFF2-40B4-BE49-F238E27FC236}">
                <a16:creationId xmlns:a16="http://schemas.microsoft.com/office/drawing/2014/main" id="{20A16012-4DDF-8A46-A9A3-6644FD7BF7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0270" y="6311899"/>
            <a:ext cx="886074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2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C238F-9F74-AA47-BA3B-610C5C98F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E0940635-1B13-FF45-8AB3-FA931DCF81B3}"/>
              </a:ext>
            </a:extLst>
          </p:cNvPr>
          <p:cNvSpPr/>
          <p:nvPr userDrawn="1"/>
        </p:nvSpPr>
        <p:spPr>
          <a:xfrm>
            <a:off x="0" y="4531360"/>
            <a:ext cx="558800" cy="2326640"/>
          </a:xfrm>
          <a:prstGeom prst="rtTriangle">
            <a:avLst/>
          </a:prstGeom>
          <a:solidFill>
            <a:srgbClr val="2975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iagonal Stripe 7">
            <a:extLst>
              <a:ext uri="{FF2B5EF4-FFF2-40B4-BE49-F238E27FC236}">
                <a16:creationId xmlns:a16="http://schemas.microsoft.com/office/drawing/2014/main" id="{143CF077-F7AC-0A42-B1CF-391BBD648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19055">
            <a:off x="7822108" y="-790455"/>
            <a:ext cx="4473212" cy="1912630"/>
          </a:xfrm>
          <a:custGeom>
            <a:avLst/>
            <a:gdLst>
              <a:gd name="connsiteX0" fmla="*/ 0 w 2108200"/>
              <a:gd name="connsiteY0" fmla="*/ 417433 h 834866"/>
              <a:gd name="connsiteX1" fmla="*/ 1054100 w 2108200"/>
              <a:gd name="connsiteY1" fmla="*/ 0 h 834866"/>
              <a:gd name="connsiteX2" fmla="*/ 2108200 w 2108200"/>
              <a:gd name="connsiteY2" fmla="*/ 0 h 834866"/>
              <a:gd name="connsiteX3" fmla="*/ 0 w 2108200"/>
              <a:gd name="connsiteY3" fmla="*/ 834866 h 834866"/>
              <a:gd name="connsiteX4" fmla="*/ 0 w 2108200"/>
              <a:gd name="connsiteY4" fmla="*/ 417433 h 834866"/>
              <a:gd name="connsiteX0" fmla="*/ 0 w 3945970"/>
              <a:gd name="connsiteY0" fmla="*/ 417433 h 834866"/>
              <a:gd name="connsiteX1" fmla="*/ 1054100 w 3945970"/>
              <a:gd name="connsiteY1" fmla="*/ 0 h 834866"/>
              <a:gd name="connsiteX2" fmla="*/ 3945970 w 3945970"/>
              <a:gd name="connsiteY2" fmla="*/ 46963 h 834866"/>
              <a:gd name="connsiteX3" fmla="*/ 0 w 3945970"/>
              <a:gd name="connsiteY3" fmla="*/ 834866 h 834866"/>
              <a:gd name="connsiteX4" fmla="*/ 0 w 3945970"/>
              <a:gd name="connsiteY4" fmla="*/ 417433 h 834866"/>
              <a:gd name="connsiteX0" fmla="*/ 0 w 3945970"/>
              <a:gd name="connsiteY0" fmla="*/ 1378058 h 1795491"/>
              <a:gd name="connsiteX1" fmla="*/ 3515031 w 3945970"/>
              <a:gd name="connsiteY1" fmla="*/ 0 h 1795491"/>
              <a:gd name="connsiteX2" fmla="*/ 3945970 w 3945970"/>
              <a:gd name="connsiteY2" fmla="*/ 1007588 h 1795491"/>
              <a:gd name="connsiteX3" fmla="*/ 0 w 3945970"/>
              <a:gd name="connsiteY3" fmla="*/ 1795491 h 1795491"/>
              <a:gd name="connsiteX4" fmla="*/ 0 w 3945970"/>
              <a:gd name="connsiteY4" fmla="*/ 1378058 h 1795491"/>
              <a:gd name="connsiteX0" fmla="*/ 1005909 w 4951879"/>
              <a:gd name="connsiteY0" fmla="*/ 1378058 h 2289236"/>
              <a:gd name="connsiteX1" fmla="*/ 4520940 w 4951879"/>
              <a:gd name="connsiteY1" fmla="*/ 0 h 2289236"/>
              <a:gd name="connsiteX2" fmla="*/ 4951879 w 4951879"/>
              <a:gd name="connsiteY2" fmla="*/ 1007588 h 2289236"/>
              <a:gd name="connsiteX3" fmla="*/ 0 w 4951879"/>
              <a:gd name="connsiteY3" fmla="*/ 2289236 h 2289236"/>
              <a:gd name="connsiteX4" fmla="*/ 1005909 w 4951879"/>
              <a:gd name="connsiteY4" fmla="*/ 1378058 h 2289236"/>
              <a:gd name="connsiteX0" fmla="*/ 1005909 w 4951879"/>
              <a:gd name="connsiteY0" fmla="*/ 1415743 h 2326921"/>
              <a:gd name="connsiteX1" fmla="*/ 4505727 w 4951879"/>
              <a:gd name="connsiteY1" fmla="*/ 0 h 2326921"/>
              <a:gd name="connsiteX2" fmla="*/ 4951879 w 4951879"/>
              <a:gd name="connsiteY2" fmla="*/ 1045273 h 2326921"/>
              <a:gd name="connsiteX3" fmla="*/ 0 w 4951879"/>
              <a:gd name="connsiteY3" fmla="*/ 2326921 h 2326921"/>
              <a:gd name="connsiteX4" fmla="*/ 1005909 w 4951879"/>
              <a:gd name="connsiteY4" fmla="*/ 1415743 h 2326921"/>
              <a:gd name="connsiteX0" fmla="*/ 1005909 w 4951879"/>
              <a:gd name="connsiteY0" fmla="*/ 1423350 h 2334528"/>
              <a:gd name="connsiteX1" fmla="*/ 4524569 w 4951879"/>
              <a:gd name="connsiteY1" fmla="*/ 0 h 2334528"/>
              <a:gd name="connsiteX2" fmla="*/ 4951879 w 4951879"/>
              <a:gd name="connsiteY2" fmla="*/ 1052880 h 2334528"/>
              <a:gd name="connsiteX3" fmla="*/ 0 w 4951879"/>
              <a:gd name="connsiteY3" fmla="*/ 2334528 h 2334528"/>
              <a:gd name="connsiteX4" fmla="*/ 1005909 w 4951879"/>
              <a:gd name="connsiteY4" fmla="*/ 1423350 h 2334528"/>
              <a:gd name="connsiteX0" fmla="*/ 1005909 w 4997520"/>
              <a:gd name="connsiteY0" fmla="*/ 1423350 h 2334528"/>
              <a:gd name="connsiteX1" fmla="*/ 4524569 w 4997520"/>
              <a:gd name="connsiteY1" fmla="*/ 0 h 2334528"/>
              <a:gd name="connsiteX2" fmla="*/ 4997520 w 4997520"/>
              <a:gd name="connsiteY2" fmla="*/ 1165935 h 2334528"/>
              <a:gd name="connsiteX3" fmla="*/ 0 w 4997520"/>
              <a:gd name="connsiteY3" fmla="*/ 2334528 h 2334528"/>
              <a:gd name="connsiteX4" fmla="*/ 1005909 w 4997520"/>
              <a:gd name="connsiteY4" fmla="*/ 1423350 h 2334528"/>
              <a:gd name="connsiteX0" fmla="*/ 627944 w 4619555"/>
              <a:gd name="connsiteY0" fmla="*/ 1423350 h 1940894"/>
              <a:gd name="connsiteX1" fmla="*/ 4146604 w 4619555"/>
              <a:gd name="connsiteY1" fmla="*/ 0 h 1940894"/>
              <a:gd name="connsiteX2" fmla="*/ 4619555 w 4619555"/>
              <a:gd name="connsiteY2" fmla="*/ 1165935 h 1940894"/>
              <a:gd name="connsiteX3" fmla="*/ 0 w 4619555"/>
              <a:gd name="connsiteY3" fmla="*/ 1940894 h 1940894"/>
              <a:gd name="connsiteX4" fmla="*/ 627944 w 4619555"/>
              <a:gd name="connsiteY4" fmla="*/ 1423350 h 1940894"/>
              <a:gd name="connsiteX0" fmla="*/ 627944 w 4473212"/>
              <a:gd name="connsiteY0" fmla="*/ 1423350 h 1940894"/>
              <a:gd name="connsiteX1" fmla="*/ 4146604 w 4473212"/>
              <a:gd name="connsiteY1" fmla="*/ 0 h 1940894"/>
              <a:gd name="connsiteX2" fmla="*/ 4473212 w 4473212"/>
              <a:gd name="connsiteY2" fmla="*/ 830574 h 1940894"/>
              <a:gd name="connsiteX3" fmla="*/ 0 w 4473212"/>
              <a:gd name="connsiteY3" fmla="*/ 1940894 h 1940894"/>
              <a:gd name="connsiteX4" fmla="*/ 627944 w 4473212"/>
              <a:gd name="connsiteY4" fmla="*/ 1423350 h 1940894"/>
              <a:gd name="connsiteX0" fmla="*/ 1672585 w 4473212"/>
              <a:gd name="connsiteY0" fmla="*/ 1242669 h 1940894"/>
              <a:gd name="connsiteX1" fmla="*/ 4146604 w 4473212"/>
              <a:gd name="connsiteY1" fmla="*/ 0 h 1940894"/>
              <a:gd name="connsiteX2" fmla="*/ 4473212 w 4473212"/>
              <a:gd name="connsiteY2" fmla="*/ 830574 h 1940894"/>
              <a:gd name="connsiteX3" fmla="*/ 0 w 4473212"/>
              <a:gd name="connsiteY3" fmla="*/ 1940894 h 1940894"/>
              <a:gd name="connsiteX4" fmla="*/ 1672585 w 4473212"/>
              <a:gd name="connsiteY4" fmla="*/ 1242669 h 1940894"/>
              <a:gd name="connsiteX0" fmla="*/ 1176363 w 4473212"/>
              <a:gd name="connsiteY0" fmla="*/ 1234819 h 1940894"/>
              <a:gd name="connsiteX1" fmla="*/ 4146604 w 4473212"/>
              <a:gd name="connsiteY1" fmla="*/ 0 h 1940894"/>
              <a:gd name="connsiteX2" fmla="*/ 4473212 w 4473212"/>
              <a:gd name="connsiteY2" fmla="*/ 830574 h 1940894"/>
              <a:gd name="connsiteX3" fmla="*/ 0 w 4473212"/>
              <a:gd name="connsiteY3" fmla="*/ 1940894 h 1940894"/>
              <a:gd name="connsiteX4" fmla="*/ 1176363 w 4473212"/>
              <a:gd name="connsiteY4" fmla="*/ 1234819 h 1940894"/>
              <a:gd name="connsiteX0" fmla="*/ 1176363 w 4473212"/>
              <a:gd name="connsiteY0" fmla="*/ 1008709 h 1714784"/>
              <a:gd name="connsiteX1" fmla="*/ 4237886 w 4473212"/>
              <a:gd name="connsiteY1" fmla="*/ 0 h 1714784"/>
              <a:gd name="connsiteX2" fmla="*/ 4473212 w 4473212"/>
              <a:gd name="connsiteY2" fmla="*/ 604464 h 1714784"/>
              <a:gd name="connsiteX3" fmla="*/ 0 w 4473212"/>
              <a:gd name="connsiteY3" fmla="*/ 1714784 h 1714784"/>
              <a:gd name="connsiteX4" fmla="*/ 1176363 w 4473212"/>
              <a:gd name="connsiteY4" fmla="*/ 1008709 h 1714784"/>
              <a:gd name="connsiteX0" fmla="*/ 1176363 w 4473212"/>
              <a:gd name="connsiteY0" fmla="*/ 1206555 h 1912630"/>
              <a:gd name="connsiteX1" fmla="*/ 4158014 w 4473212"/>
              <a:gd name="connsiteY1" fmla="*/ 0 h 1912630"/>
              <a:gd name="connsiteX2" fmla="*/ 4473212 w 4473212"/>
              <a:gd name="connsiteY2" fmla="*/ 802310 h 1912630"/>
              <a:gd name="connsiteX3" fmla="*/ 0 w 4473212"/>
              <a:gd name="connsiteY3" fmla="*/ 1912630 h 1912630"/>
              <a:gd name="connsiteX4" fmla="*/ 1176363 w 4473212"/>
              <a:gd name="connsiteY4" fmla="*/ 1206555 h 191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3212" h="1912630">
                <a:moveTo>
                  <a:pt x="1176363" y="1206555"/>
                </a:moveTo>
                <a:lnTo>
                  <a:pt x="4158014" y="0"/>
                </a:lnTo>
                <a:lnTo>
                  <a:pt x="4473212" y="802310"/>
                </a:lnTo>
                <a:lnTo>
                  <a:pt x="0" y="1912630"/>
                </a:lnTo>
                <a:lnTo>
                  <a:pt x="1176363" y="1206555"/>
                </a:lnTo>
                <a:close/>
              </a:path>
            </a:pathLst>
          </a:custGeom>
          <a:solidFill>
            <a:srgbClr val="4EB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U.S. Department of Veterans Affairs Logo and Seal">
            <a:extLst>
              <a:ext uri="{FF2B5EF4-FFF2-40B4-BE49-F238E27FC236}">
                <a16:creationId xmlns:a16="http://schemas.microsoft.com/office/drawing/2014/main" id="{2804E1DF-E48A-2E42-958F-0CBA4FBE1F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199" y="6311900"/>
            <a:ext cx="2098445" cy="40957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B94FF4-5869-4F4E-B77A-D6F1B755E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38200" y="6146483"/>
            <a:ext cx="10515600" cy="0"/>
          </a:xfrm>
          <a:prstGeom prst="line">
            <a:avLst/>
          </a:prstGeom>
          <a:ln w="38100">
            <a:solidFill>
              <a:srgbClr val="2975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HERP Veterans Community Advisory Board Logo">
            <a:extLst>
              <a:ext uri="{FF2B5EF4-FFF2-40B4-BE49-F238E27FC236}">
                <a16:creationId xmlns:a16="http://schemas.microsoft.com/office/drawing/2014/main" id="{6CB0F4AF-0AA2-6D4B-B16D-6812C6E188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30270" y="6311899"/>
            <a:ext cx="886074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0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14EAF-B127-0F40-95C4-762955D21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006D1-07FD-F847-9CCA-03626F8E5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1F7D1-B885-AB42-8BE2-480A85C935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F5698-EAFB-4F40-BB18-7BE70429D8B8}" type="datetime1">
              <a:rPr lang="en-US" smtClean="0"/>
              <a:t>11/29/2021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01DF7-383D-CB4C-B4C0-C3294A1DF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9FFC9-4049-DE45-8E58-DF5387F43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985B9-8311-3746-9990-17AA1C61E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93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herp.research.va.gov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EF45F-D953-3946-B6F6-40D6F400E4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Veteran Research Study XX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F79ED-39FA-7A47-B722-446F1C8B1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by XX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DBC8D-3903-9947-83E4-95463C43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1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4EC31-D894-E444-9AEA-56DC22B8203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 fontAlgn="base">
              <a:buFont typeface="+mj-lt"/>
              <a:buAutoNum type="alphaLcPeriod"/>
            </a:pPr>
            <a:r>
              <a:rPr lang="en-US"/>
              <a:t>CHERP Intro (include CHERP logo) </a:t>
            </a:r>
          </a:p>
          <a:p>
            <a:pPr marL="1028700" lvl="1" indent="-571500" fontAlgn="base">
              <a:buFont typeface="+mj-lt"/>
              <a:buAutoNum type="romanLcPeriod"/>
            </a:pPr>
            <a:r>
              <a:rPr lang="en-US"/>
              <a:t>VA’s National Center for Health Equity Research and Promotion (CHERP), founded in 2001.  </a:t>
            </a:r>
          </a:p>
          <a:p>
            <a:pPr lvl="2" fontAlgn="base"/>
            <a:r>
              <a:rPr lang="en-US"/>
              <a:t>Two-sites, Pittsburgh and Philadelphia </a:t>
            </a:r>
          </a:p>
          <a:p>
            <a:pPr lvl="2" fontAlgn="base"/>
            <a:r>
              <a:rPr lang="en-US"/>
              <a:t>Reduce disparities in health outcomes for vulnerable Veteran populations </a:t>
            </a:r>
          </a:p>
          <a:p>
            <a:pPr lvl="2" fontAlgn="base"/>
            <a:r>
              <a:rPr lang="en-US"/>
              <a:t>Partnerships to implement findings in clinical care </a:t>
            </a:r>
          </a:p>
          <a:p>
            <a:pPr lvl="2" fontAlgn="base"/>
            <a:r>
              <a:rPr lang="en-US"/>
              <a:t>Staff training and development </a:t>
            </a:r>
          </a:p>
          <a:p>
            <a:pPr lvl="2" fontAlgn="base"/>
            <a:r>
              <a:rPr lang="en-US" u="sng">
                <a:hlinkClick r:id="rId2"/>
              </a:rPr>
              <a:t>www.cherp.research.va.gov</a:t>
            </a:r>
            <a:r>
              <a:rPr lang="en-US"/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D68B6-4DF1-014B-A22B-7600A029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65F5CC-55CC-1E4E-92E1-D08AE7ECA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 to Research</a:t>
            </a:r>
            <a:endParaRPr lang="en-US"/>
          </a:p>
        </p:txBody>
      </p:sp>
      <p:pic>
        <p:nvPicPr>
          <p:cNvPr id="7" name="Picture Placeholder 6" descr="Text&#10;&#10;Description automatically generated">
            <a:extLst>
              <a:ext uri="{FF2B5EF4-FFF2-40B4-BE49-F238E27FC236}">
                <a16:creationId xmlns:a16="http://schemas.microsoft.com/office/drawing/2014/main" id="{9C519A45-D766-2941-BF86-B49099294FA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8880952" y="1544639"/>
            <a:ext cx="2529079" cy="1169030"/>
          </a:xfrm>
        </p:spPr>
      </p:pic>
    </p:spTree>
    <p:extLst>
      <p:ext uri="{BB962C8B-B14F-4D97-AF65-F5344CB8AC3E}">
        <p14:creationId xmlns:p14="http://schemas.microsoft.com/office/powerpoint/2010/main" val="355562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BCFFE-4D94-414F-A86C-6926EA0FA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b="1"/>
              <a:t>Introduction to Research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8AEEE-C0E4-254A-A9D5-AF96FB794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base">
              <a:buFont typeface="+mj-lt"/>
              <a:buAutoNum type="alphaLcPeriod"/>
            </a:pPr>
            <a:r>
              <a:rPr lang="en-US"/>
              <a:t>Why this research is important to the Veteran. 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/>
              <a:t>Why this research is important to the clinical staff. 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/>
              <a:t>What method is being used to gather data? </a:t>
            </a:r>
          </a:p>
          <a:p>
            <a:pPr marL="971550" lvl="1" indent="-514350" fontAlgn="base">
              <a:buFont typeface="+mj-lt"/>
              <a:buAutoNum type="romanLcPeriod"/>
            </a:pPr>
            <a:r>
              <a:rPr lang="en-US" i="1"/>
              <a:t>Qualitative</a:t>
            </a:r>
            <a:r>
              <a:rPr lang="en-US"/>
              <a:t> </a:t>
            </a:r>
          </a:p>
          <a:p>
            <a:pPr marL="971550" lvl="1" indent="-514350" fontAlgn="base">
              <a:buFont typeface="+mj-lt"/>
              <a:buAutoNum type="romanLcPeriod"/>
            </a:pPr>
            <a:r>
              <a:rPr lang="en-US" i="1"/>
              <a:t>Quantitative</a:t>
            </a:r>
            <a:r>
              <a:rPr lang="en-US"/>
              <a:t> </a:t>
            </a:r>
          </a:p>
          <a:p>
            <a:pPr marL="971550" lvl="1" indent="-514350" fontAlgn="base">
              <a:buFont typeface="+mj-lt"/>
              <a:buAutoNum type="romanLcPeriod"/>
            </a:pPr>
            <a:r>
              <a:rPr lang="en-US" i="1"/>
              <a:t>Both</a:t>
            </a:r>
            <a:r>
              <a:rPr lang="en-US"/>
              <a:t> </a:t>
            </a:r>
          </a:p>
          <a:p>
            <a:pPr marL="971550" lvl="1" indent="-514350" fontAlgn="base">
              <a:buFont typeface="+mj-lt"/>
              <a:buAutoNum type="romanLcPeriod"/>
            </a:pPr>
            <a:r>
              <a:rPr lang="en-US" i="1"/>
              <a:t>Why?</a:t>
            </a:r>
            <a:r>
              <a:rPr lang="en-US"/>
              <a:t> 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/>
              <a:t>Additional Resources</a:t>
            </a:r>
            <a:r>
              <a:rPr lang="en-US" b="1"/>
              <a:t> </a:t>
            </a:r>
            <a:r>
              <a:rPr lang="en-US"/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D5478-4EE0-524E-AF23-41271663A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34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810C0-6A71-4441-B588-65D91F78CB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fontAlgn="base">
              <a:buFont typeface="+mj-lt"/>
              <a:buAutoNum type="alphaLcPeriod"/>
            </a:pPr>
            <a:r>
              <a:rPr lang="en-US"/>
              <a:t>Study objective 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/>
              <a:t>Parameters of the study 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/>
              <a:t>Study timeframe and dates of funding 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/>
              <a:t>Study background </a:t>
            </a:r>
          </a:p>
          <a:p>
            <a:pPr marL="514350" indent="-514350">
              <a:buFont typeface="+mj-lt"/>
              <a:buAutoNum type="alphaLcPeriod"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9985E-B46A-174D-BB43-263E6F903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Introduction to Study XX</a:t>
            </a: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6037F0-AEFE-2044-AB76-352AD81C8A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3BD1EB-2CE3-9A4B-9598-B9A1791B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541AD-665D-3F4F-990A-8B8D2F599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Preliminary Findings/Abstract Findings</a:t>
            </a:r>
            <a:r>
              <a:rPr lang="en-US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3CEEB-7329-BB47-B081-BFB0D2257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base">
              <a:buFont typeface="+mj-lt"/>
              <a:buAutoNum type="alphaLcPeriod"/>
            </a:pPr>
            <a:r>
              <a:rPr lang="en-US" dirty="0"/>
              <a:t>If this study is in progress, any important information to show its effectiveness should go here. </a:t>
            </a:r>
          </a:p>
          <a:p>
            <a:pPr marL="1028700" lvl="1" indent="-571500" fontAlgn="base">
              <a:buFont typeface="+mj-lt"/>
              <a:buAutoNum type="romanLcPeriod"/>
            </a:pPr>
            <a:r>
              <a:rPr lang="en-US" dirty="0"/>
              <a:t>Qualitative findings </a:t>
            </a:r>
          </a:p>
          <a:p>
            <a:pPr marL="1028700" lvl="1" indent="-571500" fontAlgn="base">
              <a:buFont typeface="+mj-lt"/>
              <a:buAutoNum type="romanLcPeriod"/>
            </a:pPr>
            <a:r>
              <a:rPr lang="en-US" dirty="0"/>
              <a:t>Quantitative findings </a:t>
            </a:r>
          </a:p>
          <a:p>
            <a:pPr marL="1028700" lvl="1" indent="-571500" fontAlgn="base">
              <a:buFont typeface="+mj-lt"/>
              <a:buAutoNum type="romanLcPeriod"/>
            </a:pPr>
            <a:r>
              <a:rPr lang="en-US" dirty="0"/>
              <a:t>Abstract of findings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26CF1-EC65-8242-AD07-7B236ED60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9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F2A08-2DAB-7044-A8A1-2D71942FA7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fontAlgn="base">
              <a:buFont typeface="+mj-lt"/>
              <a:buAutoNum type="alphaLcPeriod"/>
            </a:pPr>
            <a:r>
              <a:rPr lang="en-US"/>
              <a:t>Clinical staff can expect frequent communication from the research team throughout the course of study. </a:t>
            </a:r>
          </a:p>
          <a:p>
            <a:pPr marL="971550" lvl="1" indent="-514350" fontAlgn="base">
              <a:buFont typeface="+mj-lt"/>
              <a:buAutoNum type="romanLcPeriod"/>
            </a:pPr>
            <a:r>
              <a:rPr lang="en-US" i="1"/>
              <a:t>Initial study introduction</a:t>
            </a:r>
            <a:r>
              <a:rPr lang="en-US"/>
              <a:t> </a:t>
            </a:r>
          </a:p>
          <a:p>
            <a:pPr marL="971550" lvl="1" indent="-514350" fontAlgn="base">
              <a:buFont typeface="+mj-lt"/>
              <a:buAutoNum type="romanLcPeriod"/>
            </a:pPr>
            <a:r>
              <a:rPr lang="en-US" i="1"/>
              <a:t>Recruitment check-points (via phone, email?)</a:t>
            </a:r>
            <a:r>
              <a:rPr lang="en-US"/>
              <a:t> </a:t>
            </a:r>
          </a:p>
          <a:p>
            <a:pPr marL="971550" lvl="1" indent="-514350" fontAlgn="base">
              <a:buFont typeface="+mj-lt"/>
              <a:buAutoNum type="romanLcPeriod"/>
            </a:pPr>
            <a:r>
              <a:rPr lang="en-US" i="1"/>
              <a:t>Research findings shared with conclusion of study</a:t>
            </a:r>
            <a:r>
              <a:rPr lang="en-US"/>
              <a:t> </a:t>
            </a:r>
          </a:p>
          <a:p>
            <a:pPr marL="971550" lvl="1" indent="-514350" fontAlgn="base">
              <a:buFont typeface="+mj-lt"/>
              <a:buAutoNum type="romanLcPeriod"/>
            </a:pPr>
            <a:r>
              <a:rPr lang="en-US" i="1"/>
              <a:t>Feedback on research recruitment </a:t>
            </a:r>
            <a:r>
              <a:rPr lang="en-US"/>
              <a:t> 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/>
              <a:t>Best way to communicate with research team. </a:t>
            </a:r>
          </a:p>
          <a:p>
            <a:pPr marL="971550" lvl="1" indent="-514350" fontAlgn="base">
              <a:buFont typeface="+mj-lt"/>
              <a:buAutoNum type="romanLcPeriod"/>
            </a:pPr>
            <a:r>
              <a:rPr lang="en-US" i="1"/>
              <a:t>Phone numbers, emails, etc.</a:t>
            </a:r>
            <a:r>
              <a:rPr lang="en-US"/>
              <a:t> </a:t>
            </a:r>
          </a:p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E60DE1-CEE3-5B48-95AB-A77452F1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F31F7F-ACD5-C145-A33A-97C2A0B6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Research and Clinical Team Coordination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C69636-2395-1B4C-B46C-09BF8DECF0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9362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240CFC-402D-C641-B62A-EF857D053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/>
              <a:t>Use language that supports the strength of the Veteran and their experiences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F69A3-F8BF-E14E-B878-33A254483C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/>
              <a:t>“Because of your experiences, I can see you have incredible resilience to adversity. That must have been hard, but you are doing an excellent job. If you feel comfortable, I know of a study that could really benefit from your experience with...and it would help other Veterans because... Would you be comfortable with me introducing you to a member of the research team? Her/his name is...and she/he has also experienced...” 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B7BBE-37A4-B540-9803-5A8B6AEC0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/>
              <a:t>Remind Veterans that their participation in research will not affect their VA Benefits in ANY WAY. 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ABD3F4-9011-7B47-9AF9-BD65EE9418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/>
              <a:t>Preferred method of communication vs method of communication with which Veteran is most comfortable/has access.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D06B5-DB71-8441-9C07-2E117B99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7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5384FBB-9B91-5A45-9F53-CF33BF8D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Best practices for recruitment introduction (Examples of Best Practices below)</a:t>
            </a:r>
            <a:r>
              <a:rPr lang="en-US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42896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ED5C7-0A29-5B4B-AC6D-F028580418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en-US" dirty="0"/>
              <a:t>Flyers, Ads</a:t>
            </a:r>
          </a:p>
          <a:p>
            <a:pPr fontAlgn="base"/>
            <a:r>
              <a:rPr lang="en-US" dirty="0"/>
              <a:t>Email </a:t>
            </a:r>
          </a:p>
          <a:p>
            <a:pPr fontAlgn="base"/>
            <a:r>
              <a:rPr lang="en-US" dirty="0"/>
              <a:t>Word of Mouth </a:t>
            </a:r>
          </a:p>
          <a:p>
            <a:pPr fontAlgn="base"/>
            <a:r>
              <a:rPr lang="en-US" dirty="0"/>
              <a:t>Trauma informed video  </a:t>
            </a:r>
          </a:p>
          <a:p>
            <a:pPr fontAlgn="base"/>
            <a:r>
              <a:rPr lang="en-US" dirty="0"/>
              <a:t>PAO, research team contacts </a:t>
            </a:r>
          </a:p>
          <a:p>
            <a:pPr fontAlgn="base"/>
            <a:r>
              <a:rPr lang="en-US" dirty="0"/>
              <a:t>Assistance needed from clinical staff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24DA2A-20FA-144D-AA5F-6642E6B93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1AC6C0-B46A-484D-BE2B-B583F8F27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Additional Information</a:t>
            </a:r>
            <a:br>
              <a:rPr lang="en-US" b="1" dirty="0"/>
            </a:br>
            <a:r>
              <a:rPr lang="en-US" b="1" dirty="0"/>
              <a:t>about Recruitment Tools</a:t>
            </a:r>
            <a:endParaRPr lang="en-US" dirty="0"/>
          </a:p>
        </p:txBody>
      </p:sp>
      <p:pic>
        <p:nvPicPr>
          <p:cNvPr id="7" name="Picture Placeholder 6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824CC12D-EC49-EC45-AFBC-416343A0D2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949" r="2949"/>
          <a:stretch>
            <a:fillRect/>
          </a:stretch>
        </p:blipFill>
        <p:spPr>
          <a:xfrm rot="5400000">
            <a:off x="7224713" y="2008188"/>
            <a:ext cx="4392612" cy="2625725"/>
          </a:xfrm>
        </p:spPr>
      </p:pic>
    </p:spTree>
    <p:extLst>
      <p:ext uri="{BB962C8B-B14F-4D97-AF65-F5344CB8AC3E}">
        <p14:creationId xmlns:p14="http://schemas.microsoft.com/office/powerpoint/2010/main" val="994201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54D9-BFDE-4D43-9084-98820DD70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Questions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61079-2840-DC46-9220-F75448067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base">
              <a:buFont typeface="+mj-lt"/>
              <a:buAutoNum type="alphaLcPeriod"/>
            </a:pPr>
            <a:r>
              <a:rPr lang="en-US"/>
              <a:t>Conclusion  </a:t>
            </a:r>
          </a:p>
          <a:p>
            <a:pPr marL="1028700" lvl="1" indent="-571500" fontAlgn="base">
              <a:buFont typeface="+mj-lt"/>
              <a:buAutoNum type="romanLcPeriod"/>
            </a:pPr>
            <a:r>
              <a:rPr lang="en-US"/>
              <a:t>Recap of background objective, timeframe, method of research </a:t>
            </a:r>
          </a:p>
          <a:p>
            <a:pPr marL="1028700" lvl="1" indent="-571500" fontAlgn="base">
              <a:buFont typeface="+mj-lt"/>
              <a:buAutoNum type="romanLcPeriod"/>
            </a:pPr>
            <a:r>
              <a:rPr lang="en-US"/>
              <a:t>CTA, if applicable from clinical staff 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/>
              <a:t>Questions </a:t>
            </a:r>
          </a:p>
          <a:p>
            <a:pPr marL="514350" indent="-514350" fontAlgn="base">
              <a:buFont typeface="+mj-lt"/>
              <a:buAutoNum type="alphaLcPeriod"/>
            </a:pPr>
            <a:r>
              <a:rPr lang="en-US"/>
              <a:t>Thank you for your time. 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D3820-31E5-3E44-88E2-1EF6C82BE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985B9-8311-3746-9990-17AA1C61E3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06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9C4F25D93A0499A5474FC10665066" ma:contentTypeVersion="10" ma:contentTypeDescription="Create a new document." ma:contentTypeScope="" ma:versionID="105e5063ebabb01111a9657d180b610f">
  <xsd:schema xmlns:xsd="http://www.w3.org/2001/XMLSchema" xmlns:xs="http://www.w3.org/2001/XMLSchema" xmlns:p="http://schemas.microsoft.com/office/2006/metadata/properties" xmlns:ns2="10a4c0a9-6a1b-4d66-8bfb-db6d5c06b6cf" targetNamespace="http://schemas.microsoft.com/office/2006/metadata/properties" ma:root="true" ma:fieldsID="0adf22c10638860e4761cd5aef06e178" ns2:_="">
    <xsd:import namespace="10a4c0a9-6a1b-4d66-8bfb-db6d5c06b6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4c0a9-6a1b-4d66-8bfb-db6d5c06b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699BF1-8D8B-4A7F-BC1C-337D819D7C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578BD47-061A-4FF0-8760-6A73E90F14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F9F91F-AF3A-4DD3-A8DD-833AF9EC6D44}">
  <ds:schemaRefs>
    <ds:schemaRef ds:uri="10a4c0a9-6a1b-4d66-8bfb-db6d5c06b6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418</Words>
  <Application>Microsoft Office PowerPoint</Application>
  <PresentationFormat>Widescreen</PresentationFormat>
  <Paragraphs>64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Veteran Research Study XX</vt:lpstr>
      <vt:lpstr>Introduction to Research</vt:lpstr>
      <vt:lpstr> Introduction to Research</vt:lpstr>
      <vt:lpstr>Introduction to Study XX</vt:lpstr>
      <vt:lpstr>Preliminary Findings/Abstract Findings </vt:lpstr>
      <vt:lpstr>Research and Clinical Team Coordination</vt:lpstr>
      <vt:lpstr>Best practices for recruitment introduction (Examples of Best Practices below) </vt:lpstr>
      <vt:lpstr>Additional Information about Recruitment Tools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 Sitton</dc:creator>
  <cp:lastModifiedBy>Brown, Kimberly M.</cp:lastModifiedBy>
  <cp:revision>3</cp:revision>
  <dcterms:created xsi:type="dcterms:W3CDTF">2021-06-28T18:46:46Z</dcterms:created>
  <dcterms:modified xsi:type="dcterms:W3CDTF">2021-11-29T17:32:44Z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0x0101000469C4F25D93A0499A5474FC10665066</vt:lpwstr>
  </property>
</Properties>
</file>